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86" r:id="rId4"/>
    <p:sldId id="289" r:id="rId5"/>
    <p:sldId id="290" r:id="rId6"/>
    <p:sldId id="291" r:id="rId7"/>
    <p:sldId id="292" r:id="rId8"/>
    <p:sldId id="293" r:id="rId9"/>
    <p:sldId id="294" r:id="rId10"/>
    <p:sldId id="295" r:id="rId11"/>
    <p:sldId id="296" r:id="rId12"/>
    <p:sldId id="297" r:id="rId13"/>
    <p:sldId id="298" r:id="rId14"/>
    <p:sldId id="299" r:id="rId15"/>
    <p:sldId id="285" r:id="rId16"/>
    <p:sldId id="258" r:id="rId17"/>
    <p:sldId id="259" r:id="rId18"/>
    <p:sldId id="262" r:id="rId19"/>
    <p:sldId id="266" r:id="rId20"/>
    <p:sldId id="273" r:id="rId21"/>
    <p:sldId id="276" r:id="rId22"/>
    <p:sldId id="277" r:id="rId23"/>
    <p:sldId id="278" r:id="rId24"/>
    <p:sldId id="279"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211" autoAdjust="0"/>
    <p:restoredTop sz="94660"/>
  </p:normalViewPr>
  <p:slideViewPr>
    <p:cSldViewPr snapToGrid="0">
      <p:cViewPr varScale="1">
        <p:scale>
          <a:sx n="68" d="100"/>
          <a:sy n="68" d="100"/>
        </p:scale>
        <p:origin x="648" y="3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6FC190D1-60B1-4779-955C-7BAE23E5942D}" type="datetimeFigureOut">
              <a:rPr lang="en-US" smtClean="0"/>
              <a:t>2/13/2024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F59C5FA-2EE6-4B69-BD1C-4C3075D60538}" type="slidenum">
              <a:rPr lang="en-US" smtClean="0"/>
              <a:t>‹#›</a:t>
            </a:fld>
            <a:endParaRPr lang="en-US"/>
          </a:p>
        </p:txBody>
      </p:sp>
    </p:spTree>
    <p:extLst>
      <p:ext uri="{BB962C8B-B14F-4D97-AF65-F5344CB8AC3E}">
        <p14:creationId xmlns:p14="http://schemas.microsoft.com/office/powerpoint/2010/main" val="8224604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FC190D1-60B1-4779-955C-7BAE23E5942D}" type="datetimeFigureOut">
              <a:rPr lang="en-US" smtClean="0"/>
              <a:t>2/13/2024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F59C5FA-2EE6-4B69-BD1C-4C3075D60538}" type="slidenum">
              <a:rPr lang="en-US" smtClean="0"/>
              <a:t>‹#›</a:t>
            </a:fld>
            <a:endParaRPr lang="en-US"/>
          </a:p>
        </p:txBody>
      </p:sp>
    </p:spTree>
    <p:extLst>
      <p:ext uri="{BB962C8B-B14F-4D97-AF65-F5344CB8AC3E}">
        <p14:creationId xmlns:p14="http://schemas.microsoft.com/office/powerpoint/2010/main" val="42482191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FC190D1-60B1-4779-955C-7BAE23E5942D}" type="datetimeFigureOut">
              <a:rPr lang="en-US" smtClean="0"/>
              <a:t>2/13/2024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F59C5FA-2EE6-4B69-BD1C-4C3075D60538}" type="slidenum">
              <a:rPr lang="en-US" smtClean="0"/>
              <a:t>‹#›</a:t>
            </a:fld>
            <a:endParaRPr lang="en-US"/>
          </a:p>
        </p:txBody>
      </p:sp>
    </p:spTree>
    <p:extLst>
      <p:ext uri="{BB962C8B-B14F-4D97-AF65-F5344CB8AC3E}">
        <p14:creationId xmlns:p14="http://schemas.microsoft.com/office/powerpoint/2010/main" val="17261437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6FC190D1-60B1-4779-955C-7BAE23E5942D}" type="datetimeFigureOut">
              <a:rPr lang="en-US" smtClean="0"/>
              <a:t>2/13/2024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F59C5FA-2EE6-4B69-BD1C-4C3075D60538}" type="slidenum">
              <a:rPr lang="en-US" smtClean="0"/>
              <a:t>‹#›</a:t>
            </a:fld>
            <a:endParaRPr lang="en-US"/>
          </a:p>
        </p:txBody>
      </p:sp>
    </p:spTree>
    <p:extLst>
      <p:ext uri="{BB962C8B-B14F-4D97-AF65-F5344CB8AC3E}">
        <p14:creationId xmlns:p14="http://schemas.microsoft.com/office/powerpoint/2010/main" val="28685085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6FC190D1-60B1-4779-955C-7BAE23E5942D}" type="datetimeFigureOut">
              <a:rPr lang="en-US" smtClean="0"/>
              <a:t>2/13/2024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F59C5FA-2EE6-4B69-BD1C-4C3075D60538}" type="slidenum">
              <a:rPr lang="en-US" smtClean="0"/>
              <a:t>‹#›</a:t>
            </a:fld>
            <a:endParaRPr lang="en-US"/>
          </a:p>
        </p:txBody>
      </p:sp>
    </p:spTree>
    <p:extLst>
      <p:ext uri="{BB962C8B-B14F-4D97-AF65-F5344CB8AC3E}">
        <p14:creationId xmlns:p14="http://schemas.microsoft.com/office/powerpoint/2010/main" val="30162324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FC190D1-60B1-4779-955C-7BAE23E5942D}" type="datetimeFigureOut">
              <a:rPr lang="en-US" smtClean="0"/>
              <a:t>2/13/2024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F59C5FA-2EE6-4B69-BD1C-4C3075D60538}" type="slidenum">
              <a:rPr lang="en-US" smtClean="0"/>
              <a:t>‹#›</a:t>
            </a:fld>
            <a:endParaRPr lang="en-US"/>
          </a:p>
        </p:txBody>
      </p:sp>
    </p:spTree>
    <p:extLst>
      <p:ext uri="{BB962C8B-B14F-4D97-AF65-F5344CB8AC3E}">
        <p14:creationId xmlns:p14="http://schemas.microsoft.com/office/powerpoint/2010/main" val="28768842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FC190D1-60B1-4779-955C-7BAE23E5942D}" type="datetimeFigureOut">
              <a:rPr lang="en-US" smtClean="0"/>
              <a:t>2/13/2024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F59C5FA-2EE6-4B69-BD1C-4C3075D60538}" type="slidenum">
              <a:rPr lang="en-US" smtClean="0"/>
              <a:t>‹#›</a:t>
            </a:fld>
            <a:endParaRPr lang="en-US"/>
          </a:p>
        </p:txBody>
      </p:sp>
    </p:spTree>
    <p:extLst>
      <p:ext uri="{BB962C8B-B14F-4D97-AF65-F5344CB8AC3E}">
        <p14:creationId xmlns:p14="http://schemas.microsoft.com/office/powerpoint/2010/main" val="31512176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FC190D1-60B1-4779-955C-7BAE23E5942D}" type="datetimeFigureOut">
              <a:rPr lang="en-US" smtClean="0"/>
              <a:t>2/13/2024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F59C5FA-2EE6-4B69-BD1C-4C3075D60538}" type="slidenum">
              <a:rPr lang="en-US" smtClean="0"/>
              <a:t>‹#›</a:t>
            </a:fld>
            <a:endParaRPr lang="en-US"/>
          </a:p>
        </p:txBody>
      </p:sp>
    </p:spTree>
    <p:extLst>
      <p:ext uri="{BB962C8B-B14F-4D97-AF65-F5344CB8AC3E}">
        <p14:creationId xmlns:p14="http://schemas.microsoft.com/office/powerpoint/2010/main" val="16592937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FC190D1-60B1-4779-955C-7BAE23E5942D}" type="datetimeFigureOut">
              <a:rPr lang="en-US" smtClean="0"/>
              <a:t>2/13/2024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F59C5FA-2EE6-4B69-BD1C-4C3075D60538}" type="slidenum">
              <a:rPr lang="en-US" smtClean="0"/>
              <a:t>‹#›</a:t>
            </a:fld>
            <a:endParaRPr lang="en-US"/>
          </a:p>
        </p:txBody>
      </p:sp>
    </p:spTree>
    <p:extLst>
      <p:ext uri="{BB962C8B-B14F-4D97-AF65-F5344CB8AC3E}">
        <p14:creationId xmlns:p14="http://schemas.microsoft.com/office/powerpoint/2010/main" val="6868536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FC190D1-60B1-4779-955C-7BAE23E5942D}" type="datetimeFigureOut">
              <a:rPr lang="en-US" smtClean="0"/>
              <a:t>2/13/2024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F59C5FA-2EE6-4B69-BD1C-4C3075D60538}" type="slidenum">
              <a:rPr lang="en-US" smtClean="0"/>
              <a:t>‹#›</a:t>
            </a:fld>
            <a:endParaRPr lang="en-US"/>
          </a:p>
        </p:txBody>
      </p:sp>
    </p:spTree>
    <p:extLst>
      <p:ext uri="{BB962C8B-B14F-4D97-AF65-F5344CB8AC3E}">
        <p14:creationId xmlns:p14="http://schemas.microsoft.com/office/powerpoint/2010/main" val="26150754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FC190D1-60B1-4779-955C-7BAE23E5942D}" type="datetimeFigureOut">
              <a:rPr lang="en-US" smtClean="0"/>
              <a:t>2/13/2024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F59C5FA-2EE6-4B69-BD1C-4C3075D60538}" type="slidenum">
              <a:rPr lang="en-US" smtClean="0"/>
              <a:t>‹#›</a:t>
            </a:fld>
            <a:endParaRPr lang="en-US"/>
          </a:p>
        </p:txBody>
      </p:sp>
    </p:spTree>
    <p:extLst>
      <p:ext uri="{BB962C8B-B14F-4D97-AF65-F5344CB8AC3E}">
        <p14:creationId xmlns:p14="http://schemas.microsoft.com/office/powerpoint/2010/main" val="26667794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FC190D1-60B1-4779-955C-7BAE23E5942D}" type="datetimeFigureOut">
              <a:rPr lang="en-US" smtClean="0"/>
              <a:t>2/13/2024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F59C5FA-2EE6-4B69-BD1C-4C3075D60538}" type="slidenum">
              <a:rPr lang="en-US" smtClean="0"/>
              <a:t>‹#›</a:t>
            </a:fld>
            <a:endParaRPr lang="en-US"/>
          </a:p>
        </p:txBody>
      </p:sp>
    </p:spTree>
    <p:extLst>
      <p:ext uri="{BB962C8B-B14F-4D97-AF65-F5344CB8AC3E}">
        <p14:creationId xmlns:p14="http://schemas.microsoft.com/office/powerpoint/2010/main" val="168407443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image" Target="../media/image21.png"/></Relationships>
</file>

<file path=ppt/slides/_rels/slide1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7.xml"/><Relationship Id="rId4" Type="http://schemas.openxmlformats.org/officeDocument/2006/relationships/image" Target="../media/image30.png"/></Relationships>
</file>

<file path=ppt/slides/_rels/slide2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862504" y="1544394"/>
            <a:ext cx="9144000" cy="1849437"/>
          </a:xfrm>
        </p:spPr>
        <p:txBody>
          <a:bodyPr>
            <a:normAutofit fontScale="90000"/>
          </a:bodyPr>
          <a:lstStyle/>
          <a:p>
            <a:r>
              <a:rPr lang="en-GB" b="1" u="sng" dirty="0" smtClean="0">
                <a:solidFill>
                  <a:schemeClr val="accent1"/>
                </a:solidFill>
              </a:rPr>
              <a:t>Why do we teach </a:t>
            </a:r>
            <a:br>
              <a:rPr lang="en-GB" b="1" u="sng" dirty="0" smtClean="0">
                <a:solidFill>
                  <a:schemeClr val="accent1"/>
                </a:solidFill>
              </a:rPr>
            </a:br>
            <a:r>
              <a:rPr lang="en-GB" b="1" u="sng" dirty="0">
                <a:solidFill>
                  <a:schemeClr val="accent1"/>
                </a:solidFill>
              </a:rPr>
              <a:t/>
            </a:r>
            <a:br>
              <a:rPr lang="en-GB" b="1" u="sng" dirty="0">
                <a:solidFill>
                  <a:schemeClr val="accent1"/>
                </a:solidFill>
              </a:rPr>
            </a:br>
            <a:r>
              <a:rPr lang="en-GB" b="1" u="sng" dirty="0" smtClean="0">
                <a:solidFill>
                  <a:schemeClr val="accent1"/>
                </a:solidFill>
              </a:rPr>
              <a:t>Religious </a:t>
            </a:r>
            <a:r>
              <a:rPr lang="en-GB" b="1" u="sng" dirty="0" smtClean="0">
                <a:solidFill>
                  <a:schemeClr val="accent1"/>
                </a:solidFill>
              </a:rPr>
              <a:t>Education and</a:t>
            </a:r>
            <a:br>
              <a:rPr lang="en-GB" b="1" u="sng" dirty="0" smtClean="0">
                <a:solidFill>
                  <a:schemeClr val="accent1"/>
                </a:solidFill>
              </a:rPr>
            </a:br>
            <a:r>
              <a:rPr lang="en-GB" b="1" u="sng" dirty="0" smtClean="0">
                <a:solidFill>
                  <a:schemeClr val="accent1"/>
                </a:solidFill>
              </a:rPr>
              <a:t>Worldviews </a:t>
            </a:r>
            <a:r>
              <a:rPr lang="en-GB" b="1" u="sng" dirty="0" smtClean="0">
                <a:solidFill>
                  <a:schemeClr val="accent1"/>
                </a:solidFill>
              </a:rPr>
              <a:t>in school?</a:t>
            </a:r>
            <a:endParaRPr lang="en-US" b="1" u="sng" dirty="0">
              <a:solidFill>
                <a:schemeClr val="accent1"/>
              </a:solidFill>
            </a:endParaRPr>
          </a:p>
        </p:txBody>
      </p:sp>
      <p:pic>
        <p:nvPicPr>
          <p:cNvPr id="4" name="Picture 3"/>
          <p:cNvPicPr>
            <a:picLocks noChangeAspect="1"/>
          </p:cNvPicPr>
          <p:nvPr/>
        </p:nvPicPr>
        <p:blipFill>
          <a:blip r:embed="rId2"/>
          <a:stretch>
            <a:fillRect/>
          </a:stretch>
        </p:blipFill>
        <p:spPr>
          <a:xfrm>
            <a:off x="984739" y="3874355"/>
            <a:ext cx="3019425" cy="1514475"/>
          </a:xfrm>
          <a:prstGeom prst="rect">
            <a:avLst/>
          </a:prstGeom>
        </p:spPr>
      </p:pic>
      <p:pic>
        <p:nvPicPr>
          <p:cNvPr id="8" name="Picture 7"/>
          <p:cNvPicPr>
            <a:picLocks noChangeAspect="1"/>
          </p:cNvPicPr>
          <p:nvPr/>
        </p:nvPicPr>
        <p:blipFill>
          <a:blip r:embed="rId3"/>
          <a:stretch>
            <a:fillRect/>
          </a:stretch>
        </p:blipFill>
        <p:spPr>
          <a:xfrm>
            <a:off x="9442938" y="50800"/>
            <a:ext cx="2143125" cy="2143125"/>
          </a:xfrm>
          <a:prstGeom prst="rect">
            <a:avLst/>
          </a:prstGeom>
        </p:spPr>
      </p:pic>
      <p:sp>
        <p:nvSpPr>
          <p:cNvPr id="3" name="Subtitle 2"/>
          <p:cNvSpPr>
            <a:spLocks noGrp="1"/>
          </p:cNvSpPr>
          <p:nvPr>
            <p:ph type="subTitle" idx="1"/>
          </p:nvPr>
        </p:nvSpPr>
        <p:spPr>
          <a:xfrm>
            <a:off x="2201008" y="219808"/>
            <a:ext cx="9144000" cy="1679331"/>
          </a:xfrm>
        </p:spPr>
        <p:txBody>
          <a:bodyPr/>
          <a:lstStyle/>
          <a:p>
            <a:endParaRPr lang="en-US" dirty="0"/>
          </a:p>
        </p:txBody>
      </p:sp>
      <p:pic>
        <p:nvPicPr>
          <p:cNvPr id="5" name="Picture 4"/>
          <p:cNvPicPr>
            <a:picLocks noChangeAspect="1"/>
          </p:cNvPicPr>
          <p:nvPr/>
        </p:nvPicPr>
        <p:blipFill>
          <a:blip r:embed="rId4"/>
          <a:stretch>
            <a:fillRect/>
          </a:stretch>
        </p:blipFill>
        <p:spPr>
          <a:xfrm>
            <a:off x="4680072" y="3800108"/>
            <a:ext cx="2409825" cy="1895475"/>
          </a:xfrm>
          <a:prstGeom prst="rect">
            <a:avLst/>
          </a:prstGeom>
        </p:spPr>
      </p:pic>
      <p:pic>
        <p:nvPicPr>
          <p:cNvPr id="6" name="Picture 5"/>
          <p:cNvPicPr>
            <a:picLocks noChangeAspect="1"/>
          </p:cNvPicPr>
          <p:nvPr/>
        </p:nvPicPr>
        <p:blipFill>
          <a:blip r:embed="rId5"/>
          <a:stretch>
            <a:fillRect/>
          </a:stretch>
        </p:blipFill>
        <p:spPr>
          <a:xfrm>
            <a:off x="7916008" y="3964842"/>
            <a:ext cx="3429000" cy="1333500"/>
          </a:xfrm>
          <a:prstGeom prst="rect">
            <a:avLst/>
          </a:prstGeom>
        </p:spPr>
      </p:pic>
      <p:pic>
        <p:nvPicPr>
          <p:cNvPr id="7" name="Picture 6"/>
          <p:cNvPicPr>
            <a:picLocks noChangeAspect="1"/>
          </p:cNvPicPr>
          <p:nvPr/>
        </p:nvPicPr>
        <p:blipFill>
          <a:blip r:embed="rId6"/>
          <a:stretch>
            <a:fillRect/>
          </a:stretch>
        </p:blipFill>
        <p:spPr>
          <a:xfrm>
            <a:off x="543292" y="165589"/>
            <a:ext cx="2638425" cy="1733550"/>
          </a:xfrm>
          <a:prstGeom prst="rect">
            <a:avLst/>
          </a:prstGeom>
        </p:spPr>
      </p:pic>
    </p:spTree>
    <p:extLst>
      <p:ext uri="{BB962C8B-B14F-4D97-AF65-F5344CB8AC3E}">
        <p14:creationId xmlns:p14="http://schemas.microsoft.com/office/powerpoint/2010/main" val="14272001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044467"/>
          </a:xfrm>
        </p:spPr>
        <p:txBody>
          <a:bodyPr/>
          <a:lstStyle/>
          <a:p>
            <a:r>
              <a:rPr lang="en-GB" b="1" dirty="0" smtClean="0">
                <a:latin typeface="Comic Sans MS" panose="030F0702030302020204" pitchFamily="66" charset="0"/>
              </a:rPr>
              <a:t>RE and Worldviews</a:t>
            </a:r>
            <a:r>
              <a:rPr lang="en-GB" dirty="0" smtClean="0">
                <a:latin typeface="Comic Sans MS" panose="030F0702030302020204" pitchFamily="66" charset="0"/>
              </a:rPr>
              <a:t> is </a:t>
            </a:r>
            <a:r>
              <a:rPr lang="en-GB" dirty="0" smtClean="0">
                <a:latin typeface="Comic Sans MS" panose="030F0702030302020204" pitchFamily="66" charset="0"/>
              </a:rPr>
              <a:t>a statutory subject taught in all funded LEA mainstream schools.</a:t>
            </a:r>
            <a:br>
              <a:rPr lang="en-GB" dirty="0" smtClean="0">
                <a:latin typeface="Comic Sans MS" panose="030F0702030302020204" pitchFamily="66" charset="0"/>
              </a:rPr>
            </a:br>
            <a:r>
              <a:rPr lang="en-GB" dirty="0" smtClean="0">
                <a:latin typeface="Comic Sans MS" panose="030F0702030302020204" pitchFamily="66" charset="0"/>
              </a:rPr>
              <a:t/>
            </a:r>
            <a:br>
              <a:rPr lang="en-GB" dirty="0" smtClean="0">
                <a:latin typeface="Comic Sans MS" panose="030F0702030302020204" pitchFamily="66" charset="0"/>
              </a:rPr>
            </a:br>
            <a:r>
              <a:rPr lang="en-GB" dirty="0" smtClean="0">
                <a:latin typeface="Comic Sans MS" panose="030F0702030302020204" pitchFamily="66" charset="0"/>
              </a:rPr>
              <a:t>Additionally  RE is compulsory at GCSE …..</a:t>
            </a:r>
            <a:br>
              <a:rPr lang="en-GB" dirty="0" smtClean="0">
                <a:latin typeface="Comic Sans MS" panose="030F0702030302020204" pitchFamily="66" charset="0"/>
              </a:rPr>
            </a:br>
            <a:r>
              <a:rPr lang="en-GB" dirty="0" smtClean="0">
                <a:latin typeface="Comic Sans MS" panose="030F0702030302020204" pitchFamily="66" charset="0"/>
              </a:rPr>
              <a:t/>
            </a:r>
            <a:br>
              <a:rPr lang="en-GB" dirty="0" smtClean="0">
                <a:latin typeface="Comic Sans MS" panose="030F0702030302020204" pitchFamily="66" charset="0"/>
              </a:rPr>
            </a:br>
            <a:r>
              <a:rPr lang="en-GB" dirty="0">
                <a:latin typeface="Comic Sans MS" panose="030F0702030302020204" pitchFamily="66" charset="0"/>
              </a:rPr>
              <a:t>S</a:t>
            </a:r>
            <a:r>
              <a:rPr lang="en-GB" dirty="0" smtClean="0">
                <a:latin typeface="Comic Sans MS" panose="030F0702030302020204" pitchFamily="66" charset="0"/>
              </a:rPr>
              <a:t>o why is this?</a:t>
            </a:r>
            <a:endParaRPr lang="en-US" dirty="0">
              <a:latin typeface="Comic Sans MS" panose="030F0702030302020204" pitchFamily="66" charset="0"/>
            </a:endParaRPr>
          </a:p>
        </p:txBody>
      </p:sp>
      <p:pic>
        <p:nvPicPr>
          <p:cNvPr id="4" name="Picture 3"/>
          <p:cNvPicPr>
            <a:picLocks noChangeAspect="1"/>
          </p:cNvPicPr>
          <p:nvPr/>
        </p:nvPicPr>
        <p:blipFill>
          <a:blip r:embed="rId2"/>
          <a:stretch>
            <a:fillRect/>
          </a:stretch>
        </p:blipFill>
        <p:spPr>
          <a:xfrm>
            <a:off x="5926016" y="4000500"/>
            <a:ext cx="3413980" cy="2216761"/>
          </a:xfrm>
          <a:prstGeom prst="rect">
            <a:avLst/>
          </a:prstGeom>
        </p:spPr>
      </p:pic>
    </p:spTree>
    <p:extLst>
      <p:ext uri="{BB962C8B-B14F-4D97-AF65-F5344CB8AC3E}">
        <p14:creationId xmlns:p14="http://schemas.microsoft.com/office/powerpoint/2010/main" val="31771991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95386" y="86916"/>
            <a:ext cx="9704753" cy="6617196"/>
          </a:xfrm>
          <a:prstGeom prst="rect">
            <a:avLst/>
          </a:prstGeom>
        </p:spPr>
        <p:txBody>
          <a:bodyPr wrap="square">
            <a:spAutoFit/>
          </a:bodyPr>
          <a:lstStyle/>
          <a:p>
            <a:r>
              <a:rPr lang="en-US" sz="2800" u="sng" dirty="0" smtClean="0">
                <a:solidFill>
                  <a:srgbClr val="FF0000"/>
                </a:solidFill>
              </a:rPr>
              <a:t>Purpose and aims of </a:t>
            </a:r>
            <a:r>
              <a:rPr lang="en-US" sz="2800" u="sng" dirty="0" smtClean="0">
                <a:solidFill>
                  <a:srgbClr val="FF0000"/>
                </a:solidFill>
              </a:rPr>
              <a:t>RE and Worldviews</a:t>
            </a:r>
            <a:endParaRPr lang="en-US" sz="2800" u="sng" dirty="0" smtClean="0">
              <a:solidFill>
                <a:srgbClr val="FF0000"/>
              </a:solidFill>
            </a:endParaRPr>
          </a:p>
          <a:p>
            <a:r>
              <a:rPr lang="en-US" dirty="0" smtClean="0"/>
              <a:t>Religious Education (RE) contributes dynamically to children and young people’s education in schools by provoking challenging questions about meaning and purpose in life, beliefs about God, ultimate reality, issues of right and wrong and what it means to be human. </a:t>
            </a:r>
          </a:p>
          <a:p>
            <a:endParaRPr lang="en-US" dirty="0" smtClean="0"/>
          </a:p>
          <a:p>
            <a:r>
              <a:rPr lang="en-US" dirty="0" smtClean="0"/>
              <a:t>RE should be introduced through enquiry based learning; a question and then be given the opportunity to discover, explore and consider different answers to these questions. They learn to weigh up the value of wisdom from different sources, to develop and express their insights in </a:t>
            </a:r>
            <a:r>
              <a:rPr lang="en-US" dirty="0" smtClean="0"/>
              <a:t>response to World wide views, </a:t>
            </a:r>
            <a:r>
              <a:rPr lang="en-US" dirty="0" smtClean="0"/>
              <a:t>and to agree or disagree </a:t>
            </a:r>
            <a:r>
              <a:rPr lang="en-US" dirty="0" smtClean="0">
                <a:solidFill>
                  <a:srgbClr val="FF0000"/>
                </a:solidFill>
              </a:rPr>
              <a:t>respect</a:t>
            </a:r>
            <a:r>
              <a:rPr lang="en-US" dirty="0" smtClean="0"/>
              <a:t>fully showing </a:t>
            </a:r>
            <a:r>
              <a:rPr lang="en-US" dirty="0" smtClean="0">
                <a:solidFill>
                  <a:srgbClr val="FF0000"/>
                </a:solidFill>
              </a:rPr>
              <a:t>understanding</a:t>
            </a:r>
            <a:r>
              <a:rPr lang="en-US" dirty="0" smtClean="0"/>
              <a:t> and </a:t>
            </a:r>
            <a:r>
              <a:rPr lang="en-US" dirty="0" smtClean="0">
                <a:solidFill>
                  <a:srgbClr val="FF0000"/>
                </a:solidFill>
              </a:rPr>
              <a:t>tolerance</a:t>
            </a:r>
            <a:r>
              <a:rPr lang="en-US" dirty="0" smtClean="0"/>
              <a:t>.</a:t>
            </a:r>
            <a:endParaRPr lang="en-US" dirty="0" smtClean="0"/>
          </a:p>
          <a:p>
            <a:r>
              <a:rPr lang="en-US" dirty="0" smtClean="0"/>
              <a:t>In RE children </a:t>
            </a:r>
            <a:r>
              <a:rPr lang="en-US" dirty="0" smtClean="0"/>
              <a:t>learn and gain ‘Knowledge and understanding of religion and worldwide views’ PT1 and be able to ‘Respond to religion and worldwide views’ PT2 from </a:t>
            </a:r>
            <a:r>
              <a:rPr lang="en-US" dirty="0" smtClean="0"/>
              <a:t>as early as EYFS pupils should be taught RE in its simplest form, though topic based learning </a:t>
            </a:r>
            <a:r>
              <a:rPr lang="en-US" dirty="0" err="1" smtClean="0"/>
              <a:t>ie</a:t>
            </a:r>
            <a:r>
              <a:rPr lang="en-US" dirty="0" smtClean="0"/>
              <a:t> celebrations linked to religious stories from different faiths. This is the start of their beginning of their </a:t>
            </a:r>
            <a:r>
              <a:rPr lang="en-US" dirty="0" smtClean="0">
                <a:solidFill>
                  <a:srgbClr val="FF0000"/>
                </a:solidFill>
              </a:rPr>
              <a:t>knowledge and understanding </a:t>
            </a:r>
            <a:r>
              <a:rPr lang="en-US" dirty="0" smtClean="0"/>
              <a:t>of a range of religions and worldviews, enabling them ultimately begin to talk confidently and describe, explain and </a:t>
            </a:r>
            <a:r>
              <a:rPr lang="en-US" dirty="0" err="1" smtClean="0"/>
              <a:t>analyse</a:t>
            </a:r>
            <a:r>
              <a:rPr lang="en-US" dirty="0" smtClean="0"/>
              <a:t> beliefs and practices, </a:t>
            </a:r>
            <a:r>
              <a:rPr lang="en-US" dirty="0" err="1" smtClean="0"/>
              <a:t>recognising</a:t>
            </a:r>
            <a:r>
              <a:rPr lang="en-US" dirty="0" smtClean="0"/>
              <a:t> the diversity which exists initially within initially their immediate community and then their wider community and the world and participate positively within society . At a higher level, pupils should gain and deploy the skills needed to understand, interpret and evaluate texts, sources of wisdom and authority and other evidence.</a:t>
            </a:r>
          </a:p>
          <a:p>
            <a:endParaRPr lang="en-US" dirty="0" smtClean="0"/>
          </a:p>
          <a:p>
            <a:r>
              <a:rPr lang="en-US" dirty="0" smtClean="0"/>
              <a:t>Pupils should learn to articulate clearly and </a:t>
            </a:r>
            <a:r>
              <a:rPr lang="en-US" dirty="0" smtClean="0"/>
              <a:t>coherently -have religious literacy- </a:t>
            </a:r>
            <a:r>
              <a:rPr lang="en-US" dirty="0" smtClean="0"/>
              <a:t>their own personal beliefs, ideas, values and experiences while respecting the right of others whose views and opinions and beliefs differ from theirs.</a:t>
            </a:r>
            <a:endParaRPr lang="en-US" dirty="0"/>
          </a:p>
        </p:txBody>
      </p:sp>
      <p:pic>
        <p:nvPicPr>
          <p:cNvPr id="4" name="Picture 3"/>
          <p:cNvPicPr>
            <a:picLocks noChangeAspect="1"/>
          </p:cNvPicPr>
          <p:nvPr/>
        </p:nvPicPr>
        <p:blipFill>
          <a:blip r:embed="rId2"/>
          <a:stretch>
            <a:fillRect/>
          </a:stretch>
        </p:blipFill>
        <p:spPr>
          <a:xfrm>
            <a:off x="9555834" y="1334232"/>
            <a:ext cx="2190750" cy="2085975"/>
          </a:xfrm>
          <a:prstGeom prst="rect">
            <a:avLst/>
          </a:prstGeom>
        </p:spPr>
      </p:pic>
      <p:pic>
        <p:nvPicPr>
          <p:cNvPr id="5" name="Picture 4"/>
          <p:cNvPicPr>
            <a:picLocks noChangeAspect="1"/>
          </p:cNvPicPr>
          <p:nvPr/>
        </p:nvPicPr>
        <p:blipFill rotWithShape="1">
          <a:blip r:embed="rId3"/>
          <a:srcRect r="-15101"/>
          <a:stretch/>
        </p:blipFill>
        <p:spPr>
          <a:xfrm>
            <a:off x="9758363" y="4995862"/>
            <a:ext cx="2733675" cy="1666875"/>
          </a:xfrm>
          <a:prstGeom prst="rect">
            <a:avLst/>
          </a:prstGeom>
        </p:spPr>
      </p:pic>
    </p:spTree>
    <p:extLst>
      <p:ext uri="{BB962C8B-B14F-4D97-AF65-F5344CB8AC3E}">
        <p14:creationId xmlns:p14="http://schemas.microsoft.com/office/powerpoint/2010/main" val="238866448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97692" y="342898"/>
            <a:ext cx="11912056" cy="6340197"/>
          </a:xfrm>
          <a:prstGeom prst="rect">
            <a:avLst/>
          </a:prstGeom>
        </p:spPr>
        <p:txBody>
          <a:bodyPr wrap="square">
            <a:spAutoFit/>
          </a:bodyPr>
          <a:lstStyle/>
          <a:p>
            <a:r>
              <a:rPr lang="en-US" sz="2800" dirty="0" smtClean="0">
                <a:solidFill>
                  <a:srgbClr val="FF0000"/>
                </a:solidFill>
              </a:rPr>
              <a:t>Skills and processes in RE</a:t>
            </a:r>
          </a:p>
          <a:p>
            <a:r>
              <a:rPr lang="en-US" dirty="0" smtClean="0"/>
              <a:t>The following skills are central to religious education and should be reflected in learning opportunities at all key stages.</a:t>
            </a:r>
          </a:p>
          <a:p>
            <a:endParaRPr lang="en-US" dirty="0" smtClean="0"/>
          </a:p>
          <a:p>
            <a:r>
              <a:rPr lang="en-US" dirty="0" smtClean="0">
                <a:solidFill>
                  <a:srgbClr val="FF0000"/>
                </a:solidFill>
              </a:rPr>
              <a:t>a) Investigation </a:t>
            </a:r>
            <a:r>
              <a:rPr lang="en-US" dirty="0" smtClean="0"/>
              <a:t>–</a:t>
            </a:r>
          </a:p>
          <a:p>
            <a:r>
              <a:rPr lang="en-US" dirty="0" smtClean="0"/>
              <a:t>Being given the opportunity to ask relevant questions.</a:t>
            </a:r>
          </a:p>
          <a:p>
            <a:r>
              <a:rPr lang="en-US" dirty="0" smtClean="0"/>
              <a:t>Learning how to use different types of religious texts as a way of gathering information and how to approach those texts in a critical manner. KS3</a:t>
            </a:r>
          </a:p>
          <a:p>
            <a:r>
              <a:rPr lang="en-US" dirty="0"/>
              <a:t>K</a:t>
            </a:r>
            <a:r>
              <a:rPr lang="en-US" dirty="0" smtClean="0"/>
              <a:t>nowing what may constitute evidence for understanding religion(s). KS3</a:t>
            </a:r>
          </a:p>
          <a:p>
            <a:r>
              <a:rPr lang="en-US" dirty="0"/>
              <a:t>O</a:t>
            </a:r>
            <a:r>
              <a:rPr lang="en-US" dirty="0" smtClean="0"/>
              <a:t>bserving and listening to stories and resource information.</a:t>
            </a:r>
          </a:p>
          <a:p>
            <a:endParaRPr lang="en-US" dirty="0" smtClean="0"/>
          </a:p>
          <a:p>
            <a:r>
              <a:rPr lang="en-US" dirty="0" smtClean="0">
                <a:solidFill>
                  <a:srgbClr val="FF0000"/>
                </a:solidFill>
              </a:rPr>
              <a:t>b) Interpretation </a:t>
            </a:r>
            <a:r>
              <a:rPr lang="en-US" dirty="0" smtClean="0"/>
              <a:t>– </a:t>
            </a:r>
          </a:p>
          <a:p>
            <a:r>
              <a:rPr lang="en-US" dirty="0"/>
              <a:t>T</a:t>
            </a:r>
            <a:r>
              <a:rPr lang="en-US" dirty="0" smtClean="0"/>
              <a:t>he ability to draw meaning from artefacts, works of art, poetry and symbolism.</a:t>
            </a:r>
          </a:p>
          <a:p>
            <a:r>
              <a:rPr lang="en-US" dirty="0"/>
              <a:t>T</a:t>
            </a:r>
            <a:r>
              <a:rPr lang="en-US" dirty="0" smtClean="0"/>
              <a:t>he ability to interpret religious language.KS3</a:t>
            </a:r>
          </a:p>
          <a:p>
            <a:r>
              <a:rPr lang="en-US" dirty="0"/>
              <a:t>T</a:t>
            </a:r>
            <a:r>
              <a:rPr lang="en-US" dirty="0" smtClean="0"/>
              <a:t>he ability to suggest meanings of religious texts.</a:t>
            </a:r>
          </a:p>
          <a:p>
            <a:endParaRPr lang="en-US" dirty="0" smtClean="0"/>
          </a:p>
          <a:p>
            <a:r>
              <a:rPr lang="en-US" dirty="0" smtClean="0">
                <a:solidFill>
                  <a:srgbClr val="FF0000"/>
                </a:solidFill>
              </a:rPr>
              <a:t>c) Reflection </a:t>
            </a:r>
            <a:r>
              <a:rPr lang="en-US" dirty="0" smtClean="0"/>
              <a:t>– </a:t>
            </a:r>
          </a:p>
          <a:p>
            <a:r>
              <a:rPr lang="en-US" dirty="0"/>
              <a:t>T</a:t>
            </a:r>
            <a:r>
              <a:rPr lang="en-US" dirty="0" smtClean="0"/>
              <a:t>he ability to reflect on feelings, relationships, experience, ultimate questions, beliefs and </a:t>
            </a:r>
            <a:r>
              <a:rPr lang="en-US" dirty="0" smtClean="0"/>
              <a:t>practices, including non practices.</a:t>
            </a:r>
            <a:endParaRPr lang="en-US" dirty="0" smtClean="0"/>
          </a:p>
          <a:p>
            <a:endParaRPr lang="en-US" dirty="0" smtClean="0"/>
          </a:p>
          <a:p>
            <a:r>
              <a:rPr lang="en-US" dirty="0" smtClean="0">
                <a:solidFill>
                  <a:srgbClr val="FF0000"/>
                </a:solidFill>
              </a:rPr>
              <a:t>d) Empathy </a:t>
            </a:r>
            <a:r>
              <a:rPr lang="en-US" dirty="0" smtClean="0"/>
              <a:t>– </a:t>
            </a:r>
          </a:p>
          <a:p>
            <a:r>
              <a:rPr lang="en-US" dirty="0"/>
              <a:t>T</a:t>
            </a:r>
            <a:r>
              <a:rPr lang="en-US" dirty="0" smtClean="0"/>
              <a:t>he ability to consider the thoughts, feelings, experiences, attitudes, beliefs and values of </a:t>
            </a:r>
            <a:r>
              <a:rPr lang="en-US" dirty="0" smtClean="0"/>
              <a:t>others, including non believers.</a:t>
            </a:r>
            <a:endParaRPr lang="en-US" dirty="0" smtClean="0"/>
          </a:p>
          <a:p>
            <a:r>
              <a:rPr lang="en-US" dirty="0" smtClean="0"/>
              <a:t>Develop the power of imagination to identify feelings such as love, wonder, forgiveness and sorrow.</a:t>
            </a:r>
          </a:p>
          <a:p>
            <a:r>
              <a:rPr lang="en-US" dirty="0"/>
              <a:t>T</a:t>
            </a:r>
            <a:r>
              <a:rPr lang="en-US" dirty="0" smtClean="0"/>
              <a:t>he ability to see the world through the eyes of others and to see issues from their point of view.</a:t>
            </a:r>
            <a:endParaRPr lang="en-US" dirty="0"/>
          </a:p>
        </p:txBody>
      </p:sp>
      <p:pic>
        <p:nvPicPr>
          <p:cNvPr id="4" name="Picture 3"/>
          <p:cNvPicPr>
            <a:picLocks noChangeAspect="1"/>
          </p:cNvPicPr>
          <p:nvPr/>
        </p:nvPicPr>
        <p:blipFill>
          <a:blip r:embed="rId2"/>
          <a:stretch>
            <a:fillRect/>
          </a:stretch>
        </p:blipFill>
        <p:spPr>
          <a:xfrm>
            <a:off x="8804397" y="2417621"/>
            <a:ext cx="2793634" cy="2521702"/>
          </a:xfrm>
          <a:prstGeom prst="rect">
            <a:avLst/>
          </a:prstGeom>
        </p:spPr>
      </p:pic>
    </p:spTree>
    <p:extLst>
      <p:ext uri="{BB962C8B-B14F-4D97-AF65-F5344CB8AC3E}">
        <p14:creationId xmlns:p14="http://schemas.microsoft.com/office/powerpoint/2010/main" val="266969039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7731" y="105508"/>
            <a:ext cx="11333284" cy="6463308"/>
          </a:xfrm>
          <a:prstGeom prst="rect">
            <a:avLst/>
          </a:prstGeom>
        </p:spPr>
        <p:txBody>
          <a:bodyPr wrap="square">
            <a:spAutoFit/>
          </a:bodyPr>
          <a:lstStyle/>
          <a:p>
            <a:r>
              <a:rPr lang="en-US" dirty="0" smtClean="0">
                <a:solidFill>
                  <a:srgbClr val="FF0000"/>
                </a:solidFill>
              </a:rPr>
              <a:t>e) Evaluation </a:t>
            </a:r>
            <a:r>
              <a:rPr lang="en-US" dirty="0" smtClean="0"/>
              <a:t>–</a:t>
            </a:r>
          </a:p>
          <a:p>
            <a:r>
              <a:rPr lang="en-US" dirty="0"/>
              <a:t>T</a:t>
            </a:r>
            <a:r>
              <a:rPr lang="en-US" dirty="0" smtClean="0"/>
              <a:t>he ability to debate issues of religious significance with reference to evidence and argument. KS2</a:t>
            </a:r>
          </a:p>
          <a:p>
            <a:r>
              <a:rPr lang="en-US" dirty="0" smtClean="0"/>
              <a:t>Weigh the respective claims of self-interest, consideration for others, religious teaching and individual conscience.</a:t>
            </a:r>
          </a:p>
          <a:p>
            <a:endParaRPr lang="en-US" dirty="0" smtClean="0"/>
          </a:p>
          <a:p>
            <a:r>
              <a:rPr lang="en-US" dirty="0" smtClean="0">
                <a:solidFill>
                  <a:srgbClr val="FF0000"/>
                </a:solidFill>
              </a:rPr>
              <a:t>f) Analysis </a:t>
            </a:r>
            <a:r>
              <a:rPr lang="en-US" dirty="0" smtClean="0"/>
              <a:t>– </a:t>
            </a:r>
          </a:p>
          <a:p>
            <a:r>
              <a:rPr lang="en-US" dirty="0" smtClean="0"/>
              <a:t>Distinguish between opinion, belief and fact.</a:t>
            </a:r>
          </a:p>
          <a:p>
            <a:r>
              <a:rPr lang="en-US" dirty="0" smtClean="0"/>
              <a:t>Distinguish between the features of different </a:t>
            </a:r>
            <a:r>
              <a:rPr lang="en-US" dirty="0" smtClean="0"/>
              <a:t>religions and worldwide views.</a:t>
            </a:r>
            <a:endParaRPr lang="en-US" dirty="0" smtClean="0"/>
          </a:p>
          <a:p>
            <a:endParaRPr lang="en-US" dirty="0" smtClean="0"/>
          </a:p>
          <a:p>
            <a:r>
              <a:rPr lang="en-US" dirty="0" smtClean="0">
                <a:solidFill>
                  <a:srgbClr val="FF0000"/>
                </a:solidFill>
              </a:rPr>
              <a:t>g) Synthesis </a:t>
            </a:r>
            <a:r>
              <a:rPr lang="en-US" dirty="0" smtClean="0"/>
              <a:t>– </a:t>
            </a:r>
          </a:p>
          <a:p>
            <a:r>
              <a:rPr lang="en-US" dirty="0" smtClean="0"/>
              <a:t>Link significant features of religion together in a coherent pattern. KS2</a:t>
            </a:r>
          </a:p>
          <a:p>
            <a:r>
              <a:rPr lang="en-US" dirty="0" smtClean="0"/>
              <a:t>Connect different aspects of life into a meaningful whole.</a:t>
            </a:r>
          </a:p>
          <a:p>
            <a:endParaRPr lang="en-US" dirty="0" smtClean="0"/>
          </a:p>
          <a:p>
            <a:r>
              <a:rPr lang="en-US" dirty="0" smtClean="0">
                <a:solidFill>
                  <a:srgbClr val="FF0000"/>
                </a:solidFill>
              </a:rPr>
              <a:t>h) Application </a:t>
            </a:r>
            <a:r>
              <a:rPr lang="en-US" dirty="0" smtClean="0"/>
              <a:t>– </a:t>
            </a:r>
          </a:p>
          <a:p>
            <a:r>
              <a:rPr lang="en-US" dirty="0" smtClean="0"/>
              <a:t>Make the association between religions and individual, community, national and international life.</a:t>
            </a:r>
          </a:p>
          <a:p>
            <a:r>
              <a:rPr lang="en-US" dirty="0" smtClean="0"/>
              <a:t>Identify key religious values and their interplay with secular ones. </a:t>
            </a:r>
            <a:r>
              <a:rPr lang="en-US" dirty="0" err="1" smtClean="0"/>
              <a:t>Ie</a:t>
            </a:r>
            <a:r>
              <a:rPr lang="en-US" dirty="0" smtClean="0"/>
              <a:t> Humanism</a:t>
            </a:r>
          </a:p>
          <a:p>
            <a:endParaRPr lang="en-US" dirty="0" smtClean="0"/>
          </a:p>
          <a:p>
            <a:pPr marL="400050" indent="-400050">
              <a:buAutoNum type="romanLcParenR"/>
            </a:pPr>
            <a:r>
              <a:rPr lang="en-US" dirty="0" smtClean="0">
                <a:solidFill>
                  <a:srgbClr val="FF0000"/>
                </a:solidFill>
              </a:rPr>
              <a:t>Expression </a:t>
            </a:r>
            <a:r>
              <a:rPr lang="en-US" dirty="0" smtClean="0"/>
              <a:t>– </a:t>
            </a:r>
          </a:p>
          <a:p>
            <a:r>
              <a:rPr lang="en-US" dirty="0"/>
              <a:t>T</a:t>
            </a:r>
            <a:r>
              <a:rPr lang="en-US" dirty="0" smtClean="0"/>
              <a:t>he ability to explain concepts, rituals and practices.</a:t>
            </a:r>
          </a:p>
          <a:p>
            <a:r>
              <a:rPr lang="en-US" dirty="0"/>
              <a:t>T</a:t>
            </a:r>
            <a:r>
              <a:rPr lang="en-US" dirty="0" smtClean="0"/>
              <a:t>he ability to identify and articulate matters of deep conviction and concern and to respond to religious issues through a variety of media. KS3</a:t>
            </a:r>
          </a:p>
          <a:p>
            <a:endParaRPr lang="en-US" dirty="0" smtClean="0"/>
          </a:p>
          <a:p>
            <a:r>
              <a:rPr lang="en-US" dirty="0" smtClean="0">
                <a:solidFill>
                  <a:srgbClr val="FF0000"/>
                </a:solidFill>
              </a:rPr>
              <a:t>j) Collaboration </a:t>
            </a:r>
            <a:r>
              <a:rPr lang="en-US" dirty="0" smtClean="0"/>
              <a:t>– </a:t>
            </a:r>
          </a:p>
          <a:p>
            <a:r>
              <a:rPr lang="en-US" dirty="0"/>
              <a:t>T</a:t>
            </a:r>
            <a:r>
              <a:rPr lang="en-US" dirty="0" smtClean="0"/>
              <a:t>he ability to work together and learn from each other in a </a:t>
            </a:r>
            <a:r>
              <a:rPr lang="en-US" dirty="0" smtClean="0">
                <a:solidFill>
                  <a:srgbClr val="FF0000"/>
                </a:solidFill>
              </a:rPr>
              <a:t>respectful</a:t>
            </a:r>
            <a:r>
              <a:rPr lang="en-US" dirty="0" smtClean="0"/>
              <a:t> and </a:t>
            </a:r>
            <a:r>
              <a:rPr lang="en-US" dirty="0" smtClean="0">
                <a:solidFill>
                  <a:srgbClr val="FF0000"/>
                </a:solidFill>
              </a:rPr>
              <a:t>tolerant </a:t>
            </a:r>
            <a:r>
              <a:rPr lang="en-US" dirty="0" smtClean="0"/>
              <a:t>and</a:t>
            </a:r>
            <a:r>
              <a:rPr lang="en-US" dirty="0" smtClean="0">
                <a:solidFill>
                  <a:srgbClr val="FF0000"/>
                </a:solidFill>
              </a:rPr>
              <a:t> understanding </a:t>
            </a:r>
            <a:r>
              <a:rPr lang="en-US" dirty="0" smtClean="0"/>
              <a:t>manner.</a:t>
            </a:r>
            <a:endParaRPr lang="en-US" dirty="0"/>
          </a:p>
        </p:txBody>
      </p:sp>
      <p:pic>
        <p:nvPicPr>
          <p:cNvPr id="3" name="Picture 2"/>
          <p:cNvPicPr>
            <a:picLocks noChangeAspect="1"/>
          </p:cNvPicPr>
          <p:nvPr/>
        </p:nvPicPr>
        <p:blipFill>
          <a:blip r:embed="rId2"/>
          <a:stretch>
            <a:fillRect/>
          </a:stretch>
        </p:blipFill>
        <p:spPr>
          <a:xfrm>
            <a:off x="9011138" y="1229458"/>
            <a:ext cx="2907324" cy="3467588"/>
          </a:xfrm>
          <a:prstGeom prst="rect">
            <a:avLst/>
          </a:prstGeom>
        </p:spPr>
      </p:pic>
    </p:spTree>
    <p:extLst>
      <p:ext uri="{BB962C8B-B14F-4D97-AF65-F5344CB8AC3E}">
        <p14:creationId xmlns:p14="http://schemas.microsoft.com/office/powerpoint/2010/main" val="40263995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95385" y="612845"/>
            <a:ext cx="11035323" cy="5755422"/>
          </a:xfrm>
          <a:prstGeom prst="rect">
            <a:avLst/>
          </a:prstGeom>
        </p:spPr>
        <p:txBody>
          <a:bodyPr wrap="square">
            <a:spAutoFit/>
          </a:bodyPr>
          <a:lstStyle/>
          <a:p>
            <a:r>
              <a:rPr lang="en-US" sz="3200" dirty="0" smtClean="0">
                <a:solidFill>
                  <a:srgbClr val="FF0000"/>
                </a:solidFill>
              </a:rPr>
              <a:t>Qualities to be fostered in Religious Education</a:t>
            </a:r>
          </a:p>
          <a:p>
            <a:r>
              <a:rPr lang="en-US" sz="2400" dirty="0" smtClean="0"/>
              <a:t>There are some qualities that are fundamental to RE, in that they are prerequisites for the study of religions and learning from that experience.</a:t>
            </a:r>
          </a:p>
          <a:p>
            <a:endParaRPr lang="en-US" sz="2400" dirty="0" smtClean="0"/>
          </a:p>
          <a:p>
            <a:r>
              <a:rPr lang="en-US" sz="2400" dirty="0" smtClean="0">
                <a:solidFill>
                  <a:srgbClr val="FF0000"/>
                </a:solidFill>
              </a:rPr>
              <a:t>a) Commitment </a:t>
            </a:r>
            <a:r>
              <a:rPr lang="en-US" sz="2400" dirty="0" smtClean="0"/>
              <a:t>– </a:t>
            </a:r>
          </a:p>
          <a:p>
            <a:r>
              <a:rPr lang="en-US" sz="2400" dirty="0" smtClean="0">
                <a:solidFill>
                  <a:srgbClr val="FF0000"/>
                </a:solidFill>
              </a:rPr>
              <a:t>Understanding</a:t>
            </a:r>
            <a:r>
              <a:rPr lang="en-US" sz="2400" dirty="0" smtClean="0"/>
              <a:t> the importance of an individuals commitment to their faith and the set of values by which they decide to live their life by.</a:t>
            </a:r>
          </a:p>
          <a:p>
            <a:r>
              <a:rPr lang="en-US" sz="2400" dirty="0" smtClean="0"/>
              <a:t>Understanding their willingness and desire to develop a positive approach to the life and develop values and commitments to support this.</a:t>
            </a:r>
          </a:p>
          <a:p>
            <a:endParaRPr lang="en-US" sz="2400" dirty="0" smtClean="0"/>
          </a:p>
          <a:p>
            <a:r>
              <a:rPr lang="en-US" sz="2400" dirty="0" smtClean="0">
                <a:solidFill>
                  <a:srgbClr val="FF0000"/>
                </a:solidFill>
              </a:rPr>
              <a:t>b) Fairness </a:t>
            </a:r>
            <a:r>
              <a:rPr lang="en-US" sz="2400" dirty="0" smtClean="0"/>
              <a:t>– </a:t>
            </a:r>
          </a:p>
          <a:p>
            <a:r>
              <a:rPr lang="en-US" sz="2400" dirty="0" smtClean="0"/>
              <a:t>The need to listen to the views of others with </a:t>
            </a:r>
            <a:r>
              <a:rPr lang="en-US" sz="2400" dirty="0" smtClean="0">
                <a:solidFill>
                  <a:srgbClr val="FF0000"/>
                </a:solidFill>
              </a:rPr>
              <a:t>respect.</a:t>
            </a:r>
          </a:p>
          <a:p>
            <a:r>
              <a:rPr lang="en-US" sz="2400" dirty="0" smtClean="0"/>
              <a:t>To show consideration of other views.</a:t>
            </a:r>
          </a:p>
          <a:p>
            <a:r>
              <a:rPr lang="en-US" sz="2400" dirty="0" smtClean="0"/>
              <a:t>To show willingness to consider evidence and argument.</a:t>
            </a:r>
          </a:p>
          <a:p>
            <a:r>
              <a:rPr lang="en-US" sz="2400" dirty="0" smtClean="0"/>
              <a:t>To have readiness to look beyond surface impressions and see beyond.</a:t>
            </a:r>
            <a:endParaRPr lang="en-US" sz="2400" dirty="0"/>
          </a:p>
        </p:txBody>
      </p:sp>
      <p:pic>
        <p:nvPicPr>
          <p:cNvPr id="3" name="Picture 2"/>
          <p:cNvPicPr>
            <a:picLocks noChangeAspect="1"/>
          </p:cNvPicPr>
          <p:nvPr/>
        </p:nvPicPr>
        <p:blipFill>
          <a:blip r:embed="rId2"/>
          <a:stretch>
            <a:fillRect/>
          </a:stretch>
        </p:blipFill>
        <p:spPr>
          <a:xfrm>
            <a:off x="9073662" y="3714578"/>
            <a:ext cx="2883875" cy="2653689"/>
          </a:xfrm>
          <a:prstGeom prst="rect">
            <a:avLst/>
          </a:prstGeom>
        </p:spPr>
      </p:pic>
    </p:spTree>
    <p:extLst>
      <p:ext uri="{BB962C8B-B14F-4D97-AF65-F5344CB8AC3E}">
        <p14:creationId xmlns:p14="http://schemas.microsoft.com/office/powerpoint/2010/main" val="12380564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13237" y="290145"/>
            <a:ext cx="11509131" cy="7048083"/>
          </a:xfrm>
          <a:prstGeom prst="rect">
            <a:avLst/>
          </a:prstGeom>
        </p:spPr>
        <p:txBody>
          <a:bodyPr wrap="square">
            <a:spAutoFit/>
          </a:bodyPr>
          <a:lstStyle/>
          <a:p>
            <a:r>
              <a:rPr lang="en-US" sz="2000" dirty="0" smtClean="0">
                <a:solidFill>
                  <a:srgbClr val="FF0000"/>
                </a:solidFill>
              </a:rPr>
              <a:t>c) Respect </a:t>
            </a:r>
            <a:r>
              <a:rPr lang="en-US" sz="2000" dirty="0" smtClean="0"/>
              <a:t>– </a:t>
            </a:r>
          </a:p>
          <a:p>
            <a:r>
              <a:rPr lang="en-US" sz="2000" dirty="0" smtClean="0"/>
              <a:t>Have respect towards those who have different beliefs and customs to one’s own.</a:t>
            </a:r>
          </a:p>
          <a:p>
            <a:r>
              <a:rPr lang="en-US" sz="2000" dirty="0" smtClean="0"/>
              <a:t>To </a:t>
            </a:r>
            <a:r>
              <a:rPr lang="en-US" sz="2000" dirty="0" err="1" smtClean="0"/>
              <a:t>recognise</a:t>
            </a:r>
            <a:r>
              <a:rPr lang="en-US" sz="2000" dirty="0" smtClean="0"/>
              <a:t> the rights of others to hold their own views.</a:t>
            </a:r>
          </a:p>
          <a:p>
            <a:r>
              <a:rPr lang="en-US" sz="2000" dirty="0"/>
              <a:t>A</a:t>
            </a:r>
            <a:r>
              <a:rPr lang="en-US" sz="2000" dirty="0" smtClean="0"/>
              <a:t>voidance of ridicule towards another person.</a:t>
            </a:r>
          </a:p>
          <a:p>
            <a:r>
              <a:rPr lang="en-US" sz="2000" dirty="0" smtClean="0"/>
              <a:t>Show an appreciation that people’s religious convictions are often deeply felt, </a:t>
            </a:r>
            <a:r>
              <a:rPr lang="en-US" sz="2000" dirty="0" err="1" smtClean="0"/>
              <a:t>recognising</a:t>
            </a:r>
            <a:r>
              <a:rPr lang="en-US" sz="2000" dirty="0" smtClean="0"/>
              <a:t> the needs and concerns of others.</a:t>
            </a:r>
          </a:p>
          <a:p>
            <a:endParaRPr lang="en-US" sz="2000" dirty="0" smtClean="0"/>
          </a:p>
          <a:p>
            <a:r>
              <a:rPr lang="en-US" sz="2000" dirty="0" smtClean="0">
                <a:solidFill>
                  <a:srgbClr val="FF0000"/>
                </a:solidFill>
              </a:rPr>
              <a:t>d) Self-understanding </a:t>
            </a:r>
            <a:r>
              <a:rPr lang="en-US" sz="2000" dirty="0" smtClean="0"/>
              <a:t>– </a:t>
            </a:r>
          </a:p>
          <a:p>
            <a:r>
              <a:rPr lang="en-US" sz="2000" dirty="0" smtClean="0"/>
              <a:t>Develop a sense of self-worth and value.</a:t>
            </a:r>
          </a:p>
          <a:p>
            <a:r>
              <a:rPr lang="en-US" sz="2000" dirty="0" smtClean="0"/>
              <a:t>Develop the capacity to judge the personal relevance of religious questions.</a:t>
            </a:r>
          </a:p>
          <a:p>
            <a:endParaRPr lang="en-GB" sz="2000" dirty="0" smtClean="0"/>
          </a:p>
          <a:p>
            <a:r>
              <a:rPr lang="en-US" sz="2000" dirty="0" smtClean="0">
                <a:solidFill>
                  <a:srgbClr val="FF0000"/>
                </a:solidFill>
              </a:rPr>
              <a:t>e) Enquiry </a:t>
            </a:r>
            <a:r>
              <a:rPr lang="en-US" sz="2000" dirty="0" smtClean="0"/>
              <a:t>– </a:t>
            </a:r>
          </a:p>
          <a:p>
            <a:r>
              <a:rPr lang="en-US" sz="2000" dirty="0" smtClean="0"/>
              <a:t>Have the curiosity and a desire to seek after truth.</a:t>
            </a:r>
          </a:p>
          <a:p>
            <a:r>
              <a:rPr lang="en-US" sz="2000" dirty="0" smtClean="0"/>
              <a:t>Develop a personal interest in metaphysical questions.</a:t>
            </a:r>
          </a:p>
          <a:p>
            <a:r>
              <a:rPr lang="en-US" sz="2000" dirty="0" smtClean="0"/>
              <a:t>Have an ability to live with ambiguities and paradox.</a:t>
            </a:r>
          </a:p>
          <a:p>
            <a:r>
              <a:rPr lang="en-US" sz="2000" dirty="0" smtClean="0"/>
              <a:t>Have the desire to search for the meaning of life.</a:t>
            </a:r>
          </a:p>
          <a:p>
            <a:r>
              <a:rPr lang="en-US" sz="2000" dirty="0" smtClean="0"/>
              <a:t>Be prepared to reconsider existing views.</a:t>
            </a:r>
          </a:p>
          <a:p>
            <a:r>
              <a:rPr lang="en-US" sz="2000" dirty="0"/>
              <a:t>B</a:t>
            </a:r>
            <a:r>
              <a:rPr lang="en-US" sz="2000" dirty="0" smtClean="0"/>
              <a:t>e prepared to acknowledge bias and prejudice in oneself.</a:t>
            </a:r>
          </a:p>
          <a:p>
            <a:r>
              <a:rPr lang="en-US" sz="2000" dirty="0" smtClean="0"/>
              <a:t>Be willing to value insight and imagination as ways of perceiving acknowledged realities</a:t>
            </a:r>
          </a:p>
          <a:p>
            <a:r>
              <a:rPr lang="en-US" sz="2400" dirty="0" smtClean="0">
                <a:solidFill>
                  <a:srgbClr val="FF0000"/>
                </a:solidFill>
              </a:rPr>
              <a:t>f</a:t>
            </a:r>
            <a:r>
              <a:rPr lang="en-US" sz="2000" dirty="0" smtClean="0">
                <a:solidFill>
                  <a:srgbClr val="FF0000"/>
                </a:solidFill>
              </a:rPr>
              <a:t>) Openness </a:t>
            </a:r>
            <a:r>
              <a:rPr lang="en-US" sz="2000" dirty="0" smtClean="0"/>
              <a:t>– </a:t>
            </a:r>
          </a:p>
          <a:p>
            <a:r>
              <a:rPr lang="en-US" sz="2000" dirty="0" smtClean="0"/>
              <a:t>Develop a sense of awe, wonder and delight.</a:t>
            </a:r>
          </a:p>
          <a:p>
            <a:endParaRPr lang="en-US" sz="2400" dirty="0" smtClean="0"/>
          </a:p>
        </p:txBody>
      </p:sp>
      <p:pic>
        <p:nvPicPr>
          <p:cNvPr id="3" name="Picture 2"/>
          <p:cNvPicPr>
            <a:picLocks noChangeAspect="1"/>
          </p:cNvPicPr>
          <p:nvPr/>
        </p:nvPicPr>
        <p:blipFill>
          <a:blip r:embed="rId2"/>
          <a:stretch>
            <a:fillRect/>
          </a:stretch>
        </p:blipFill>
        <p:spPr>
          <a:xfrm>
            <a:off x="8202245" y="1990113"/>
            <a:ext cx="3778739" cy="4473209"/>
          </a:xfrm>
          <a:prstGeom prst="rect">
            <a:avLst/>
          </a:prstGeom>
        </p:spPr>
      </p:pic>
    </p:spTree>
    <p:extLst>
      <p:ext uri="{BB962C8B-B14F-4D97-AF65-F5344CB8AC3E}">
        <p14:creationId xmlns:p14="http://schemas.microsoft.com/office/powerpoint/2010/main" val="17116415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599" y="118134"/>
            <a:ext cx="11482754" cy="5970865"/>
          </a:xfrm>
          <a:prstGeom prst="rect">
            <a:avLst/>
          </a:prstGeom>
        </p:spPr>
        <p:txBody>
          <a:bodyPr wrap="square">
            <a:spAutoFit/>
          </a:bodyPr>
          <a:lstStyle/>
          <a:p>
            <a:r>
              <a:rPr lang="en-US" sz="4000" dirty="0" smtClean="0">
                <a:solidFill>
                  <a:srgbClr val="FF0000"/>
                </a:solidFill>
              </a:rPr>
              <a:t>RE, British values and SMSC</a:t>
            </a:r>
          </a:p>
          <a:p>
            <a:r>
              <a:rPr lang="en-US" dirty="0" smtClean="0"/>
              <a:t>Schools should actively promote the British values of:</a:t>
            </a:r>
          </a:p>
          <a:p>
            <a:endParaRPr lang="en-US" dirty="0" smtClean="0"/>
          </a:p>
          <a:p>
            <a:r>
              <a:rPr lang="en-US" dirty="0" smtClean="0"/>
              <a:t>democracy </a:t>
            </a:r>
          </a:p>
          <a:p>
            <a:r>
              <a:rPr lang="en-US" dirty="0" smtClean="0"/>
              <a:t>the rule of law </a:t>
            </a:r>
          </a:p>
          <a:p>
            <a:r>
              <a:rPr lang="en-US" dirty="0" smtClean="0"/>
              <a:t>individual liberty </a:t>
            </a:r>
          </a:p>
          <a:p>
            <a:r>
              <a:rPr lang="en-US" dirty="0" smtClean="0"/>
              <a:t>mutual </a:t>
            </a:r>
            <a:r>
              <a:rPr lang="en-US" dirty="0" smtClean="0">
                <a:solidFill>
                  <a:srgbClr val="FF0000"/>
                </a:solidFill>
              </a:rPr>
              <a:t>respect </a:t>
            </a:r>
          </a:p>
          <a:p>
            <a:r>
              <a:rPr lang="en-US" dirty="0" smtClean="0">
                <a:solidFill>
                  <a:srgbClr val="FF0000"/>
                </a:solidFill>
              </a:rPr>
              <a:t>tolerance</a:t>
            </a:r>
            <a:r>
              <a:rPr lang="en-US" dirty="0" smtClean="0"/>
              <a:t> of those with different faiths and beliefs.</a:t>
            </a:r>
          </a:p>
          <a:p>
            <a:endParaRPr lang="en-US" dirty="0" smtClean="0"/>
          </a:p>
          <a:p>
            <a:r>
              <a:rPr lang="en-US" dirty="0" smtClean="0"/>
              <a:t>Actively </a:t>
            </a:r>
            <a:r>
              <a:rPr lang="en-US" dirty="0" smtClean="0">
                <a:solidFill>
                  <a:srgbClr val="FF0000"/>
                </a:solidFill>
              </a:rPr>
              <a:t>promoting the values </a:t>
            </a:r>
            <a:r>
              <a:rPr lang="en-US" dirty="0" smtClean="0"/>
              <a:t>means challenging opinions or </a:t>
            </a:r>
            <a:r>
              <a:rPr lang="en-US" dirty="0" err="1" smtClean="0"/>
              <a:t>behaviours</a:t>
            </a:r>
            <a:r>
              <a:rPr lang="en-US" dirty="0" smtClean="0"/>
              <a:t> in school that are contrary to British values.  </a:t>
            </a:r>
          </a:p>
          <a:p>
            <a:r>
              <a:rPr lang="en-US" dirty="0" smtClean="0"/>
              <a:t>RE lessons should offer a </a:t>
            </a:r>
            <a:r>
              <a:rPr lang="en-US" dirty="0" smtClean="0">
                <a:solidFill>
                  <a:srgbClr val="FF0000"/>
                </a:solidFill>
              </a:rPr>
              <a:t>structured and safe</a:t>
            </a:r>
            <a:r>
              <a:rPr lang="en-US" dirty="0" smtClean="0"/>
              <a:t> space during curriculum time for reflection, discussion, dialogue and debate. </a:t>
            </a:r>
            <a:r>
              <a:rPr lang="en-US" dirty="0" smtClean="0">
                <a:solidFill>
                  <a:srgbClr val="FF0000"/>
                </a:solidFill>
              </a:rPr>
              <a:t>Excellent teaching </a:t>
            </a:r>
            <a:r>
              <a:rPr lang="en-US" dirty="0" smtClean="0"/>
              <a:t>of RE will enable pupils to learn to think for themselves about British values.  In RE pupils learn the skills and develop attitudes that help protect themselves and others from harm throughout their lives.</a:t>
            </a:r>
          </a:p>
          <a:p>
            <a:endParaRPr lang="en-US" dirty="0" smtClean="0"/>
          </a:p>
          <a:p>
            <a:r>
              <a:rPr lang="en-US" dirty="0" smtClean="0"/>
              <a:t>The RE classroom must be a </a:t>
            </a:r>
            <a:r>
              <a:rPr lang="en-US" dirty="0" smtClean="0">
                <a:solidFill>
                  <a:srgbClr val="FF0000"/>
                </a:solidFill>
              </a:rPr>
              <a:t>democratic classroom </a:t>
            </a:r>
            <a:r>
              <a:rPr lang="en-US" dirty="0" smtClean="0"/>
              <a:t>where all pupils have </a:t>
            </a:r>
            <a:r>
              <a:rPr lang="en-US" dirty="0" smtClean="0">
                <a:solidFill>
                  <a:srgbClr val="FF0000"/>
                </a:solidFill>
              </a:rPr>
              <a:t>an equal right </a:t>
            </a:r>
            <a:r>
              <a:rPr lang="en-US" dirty="0" smtClean="0"/>
              <a:t>to be heard and democracy is </a:t>
            </a:r>
            <a:r>
              <a:rPr lang="en-US" dirty="0" smtClean="0">
                <a:solidFill>
                  <a:srgbClr val="FF0000"/>
                </a:solidFill>
              </a:rPr>
              <a:t>modelled</a:t>
            </a:r>
            <a:r>
              <a:rPr lang="en-US" dirty="0" smtClean="0"/>
              <a:t> by the teacher and expected of every pupil.  In RE pupils examine different codes for living and consider the value of the rule of law where all people are equal.  They consider questions about identity and </a:t>
            </a:r>
            <a:r>
              <a:rPr lang="en-US" dirty="0" smtClean="0"/>
              <a:t>belonging and those who hold no religious belief. </a:t>
            </a:r>
            <a:r>
              <a:rPr lang="en-US" dirty="0" smtClean="0"/>
              <a:t>Religion is a good case study of the balance between individual liberty and the greater good.  RE can challenge pupils to be increasingly respectful and to celebrate </a:t>
            </a:r>
            <a:r>
              <a:rPr lang="en-US" dirty="0" smtClean="0"/>
              <a:t>worldwide views, diversity </a:t>
            </a:r>
            <a:r>
              <a:rPr lang="en-US" dirty="0" smtClean="0"/>
              <a:t>of different cultures, faiths and </a:t>
            </a:r>
            <a:r>
              <a:rPr lang="en-US" dirty="0" smtClean="0"/>
              <a:t>beliefs and non belief.</a:t>
            </a:r>
            <a:endParaRPr lang="en-US" dirty="0"/>
          </a:p>
        </p:txBody>
      </p:sp>
      <p:pic>
        <p:nvPicPr>
          <p:cNvPr id="3" name="Picture 2"/>
          <p:cNvPicPr>
            <a:picLocks noChangeAspect="1"/>
          </p:cNvPicPr>
          <p:nvPr/>
        </p:nvPicPr>
        <p:blipFill>
          <a:blip r:embed="rId2"/>
          <a:stretch>
            <a:fillRect/>
          </a:stretch>
        </p:blipFill>
        <p:spPr>
          <a:xfrm>
            <a:off x="6382482" y="487973"/>
            <a:ext cx="5328871" cy="2220057"/>
          </a:xfrm>
          <a:prstGeom prst="rect">
            <a:avLst/>
          </a:prstGeom>
        </p:spPr>
      </p:pic>
    </p:spTree>
    <p:extLst>
      <p:ext uri="{BB962C8B-B14F-4D97-AF65-F5344CB8AC3E}">
        <p14:creationId xmlns:p14="http://schemas.microsoft.com/office/powerpoint/2010/main" val="28196910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42900" y="612845"/>
            <a:ext cx="11649808" cy="5262979"/>
          </a:xfrm>
          <a:prstGeom prst="rect">
            <a:avLst/>
          </a:prstGeom>
        </p:spPr>
        <p:txBody>
          <a:bodyPr wrap="square">
            <a:spAutoFit/>
          </a:bodyPr>
          <a:lstStyle/>
          <a:p>
            <a:r>
              <a:rPr lang="en-US" sz="2800" dirty="0" smtClean="0">
                <a:solidFill>
                  <a:srgbClr val="FF0000"/>
                </a:solidFill>
              </a:rPr>
              <a:t>Through their provision of Spiritual, Moral, Social and Cultural (SMSC) aspects, schools should (in brief):</a:t>
            </a:r>
            <a:endParaRPr lang="en-US" sz="2000" dirty="0" smtClean="0"/>
          </a:p>
          <a:p>
            <a:pPr marL="285750" indent="-285750">
              <a:buFont typeface="Arial" panose="020B0604020202020204" pitchFamily="34" charset="0"/>
              <a:buChar char="•"/>
            </a:pPr>
            <a:r>
              <a:rPr lang="en-US" sz="2000" dirty="0" smtClean="0"/>
              <a:t>enable students to </a:t>
            </a:r>
            <a:r>
              <a:rPr lang="en-US" sz="2000" dirty="0" smtClean="0">
                <a:solidFill>
                  <a:srgbClr val="FF0000"/>
                </a:solidFill>
              </a:rPr>
              <a:t>develop their self-knowledge, self-esteem and self-confidence.</a:t>
            </a:r>
          </a:p>
          <a:p>
            <a:pPr marL="285750" indent="-285750">
              <a:buFont typeface="Arial" panose="020B0604020202020204" pitchFamily="34" charset="0"/>
              <a:buChar char="•"/>
            </a:pPr>
            <a:r>
              <a:rPr lang="en-US" sz="2000" dirty="0" smtClean="0"/>
              <a:t>enable students to </a:t>
            </a:r>
            <a:r>
              <a:rPr lang="en-US" sz="2000" dirty="0" smtClean="0">
                <a:solidFill>
                  <a:srgbClr val="FF0000"/>
                </a:solidFill>
              </a:rPr>
              <a:t>distinguish right from wrong </a:t>
            </a:r>
            <a:r>
              <a:rPr lang="en-US" sz="2000" dirty="0" smtClean="0"/>
              <a:t>and to respect the civil and criminal law of England.</a:t>
            </a:r>
          </a:p>
          <a:p>
            <a:pPr marL="285750" indent="-285750">
              <a:buFont typeface="Arial" panose="020B0604020202020204" pitchFamily="34" charset="0"/>
              <a:buChar char="•"/>
            </a:pPr>
            <a:r>
              <a:rPr lang="en-US" sz="2000" dirty="0" smtClean="0"/>
              <a:t>encourage students to </a:t>
            </a:r>
            <a:r>
              <a:rPr lang="en-US" sz="2000" dirty="0" smtClean="0">
                <a:solidFill>
                  <a:srgbClr val="FF0000"/>
                </a:solidFill>
              </a:rPr>
              <a:t>accept responsibility for their </a:t>
            </a:r>
            <a:r>
              <a:rPr lang="en-US" sz="2000" dirty="0" err="1" smtClean="0">
                <a:solidFill>
                  <a:srgbClr val="FF0000"/>
                </a:solidFill>
              </a:rPr>
              <a:t>behaviour</a:t>
            </a:r>
            <a:r>
              <a:rPr lang="en-US" sz="2000" dirty="0" smtClean="0"/>
              <a:t>, </a:t>
            </a:r>
            <a:r>
              <a:rPr lang="en-US" sz="2000" dirty="0" smtClean="0">
                <a:solidFill>
                  <a:srgbClr val="FF0000"/>
                </a:solidFill>
              </a:rPr>
              <a:t>show initiative</a:t>
            </a:r>
            <a:r>
              <a:rPr lang="en-US" sz="2000" dirty="0" smtClean="0"/>
              <a:t>, and to understand how they can. </a:t>
            </a:r>
            <a:r>
              <a:rPr lang="en-US" sz="2000" dirty="0" smtClean="0">
                <a:solidFill>
                  <a:srgbClr val="FF0000"/>
                </a:solidFill>
              </a:rPr>
              <a:t>contribute positively </a:t>
            </a:r>
            <a:r>
              <a:rPr lang="en-US" sz="2000" dirty="0" smtClean="0"/>
              <a:t>to the lives of those living and working in the locality of the school and to society more widely.</a:t>
            </a:r>
          </a:p>
          <a:p>
            <a:pPr marL="285750" indent="-285750">
              <a:buFont typeface="Arial" panose="020B0604020202020204" pitchFamily="34" charset="0"/>
              <a:buChar char="•"/>
            </a:pPr>
            <a:r>
              <a:rPr lang="en-US" sz="2000" dirty="0" smtClean="0"/>
              <a:t>enable students to </a:t>
            </a:r>
            <a:r>
              <a:rPr lang="en-US" sz="2000" dirty="0" smtClean="0">
                <a:solidFill>
                  <a:srgbClr val="FF0000"/>
                </a:solidFill>
              </a:rPr>
              <a:t>acquire a broad general knowledge </a:t>
            </a:r>
            <a:r>
              <a:rPr lang="en-US" sz="2000" dirty="0" smtClean="0"/>
              <a:t>of </a:t>
            </a:r>
            <a:r>
              <a:rPr lang="en-US" sz="2000" dirty="0" smtClean="0">
                <a:solidFill>
                  <a:srgbClr val="FF0000"/>
                </a:solidFill>
              </a:rPr>
              <a:t>and respect </a:t>
            </a:r>
            <a:r>
              <a:rPr lang="en-US" sz="2000" dirty="0" smtClean="0"/>
              <a:t>for public institutions and services in England</a:t>
            </a:r>
          </a:p>
          <a:p>
            <a:pPr marL="342900" indent="-342900">
              <a:buFont typeface="Arial" panose="020B0604020202020204" pitchFamily="34" charset="0"/>
              <a:buChar char="•"/>
            </a:pPr>
            <a:r>
              <a:rPr lang="en-US" sz="2000" dirty="0" smtClean="0"/>
              <a:t>further </a:t>
            </a:r>
            <a:r>
              <a:rPr lang="en-US" sz="2000" dirty="0" smtClean="0">
                <a:solidFill>
                  <a:srgbClr val="FF0000"/>
                </a:solidFill>
              </a:rPr>
              <a:t>tolerance and harmony between different cultural traditions </a:t>
            </a:r>
            <a:r>
              <a:rPr lang="en-US" sz="2000" dirty="0" smtClean="0"/>
              <a:t>by enabling students to acquire an appreciation of and respect for their own and other cultures.</a:t>
            </a:r>
          </a:p>
          <a:p>
            <a:pPr marL="285750" indent="-285750">
              <a:buFont typeface="Arial" panose="020B0604020202020204" pitchFamily="34" charset="0"/>
              <a:buChar char="•"/>
            </a:pPr>
            <a:r>
              <a:rPr lang="en-US" sz="2000" dirty="0" smtClean="0"/>
              <a:t>encourage </a:t>
            </a:r>
            <a:r>
              <a:rPr lang="en-US" sz="2000" dirty="0" smtClean="0">
                <a:solidFill>
                  <a:srgbClr val="FF0000"/>
                </a:solidFill>
              </a:rPr>
              <a:t>respect</a:t>
            </a:r>
            <a:r>
              <a:rPr lang="en-US" sz="2000" dirty="0" smtClean="0"/>
              <a:t> for other people. </a:t>
            </a:r>
          </a:p>
          <a:p>
            <a:pPr marL="285750" indent="-285750">
              <a:buFont typeface="Arial" panose="020B0604020202020204" pitchFamily="34" charset="0"/>
              <a:buChar char="•"/>
            </a:pPr>
            <a:r>
              <a:rPr lang="en-US" sz="2000" dirty="0" smtClean="0"/>
              <a:t>encourage </a:t>
            </a:r>
            <a:r>
              <a:rPr lang="en-US" sz="2000" dirty="0" smtClean="0">
                <a:solidFill>
                  <a:srgbClr val="FF0000"/>
                </a:solidFill>
              </a:rPr>
              <a:t>respect for democracy </a:t>
            </a:r>
            <a:r>
              <a:rPr lang="en-US" sz="2000" dirty="0" smtClean="0"/>
              <a:t>and support for </a:t>
            </a:r>
          </a:p>
          <a:p>
            <a:r>
              <a:rPr lang="en-US" sz="2000" dirty="0" smtClean="0"/>
              <a:t>     participation in the democratic processes, including </a:t>
            </a:r>
          </a:p>
          <a:p>
            <a:r>
              <a:rPr lang="en-US" sz="2000" dirty="0" smtClean="0"/>
              <a:t>     respect for the basis on which the law is made and </a:t>
            </a:r>
          </a:p>
          <a:p>
            <a:r>
              <a:rPr lang="en-US" sz="2000" dirty="0" smtClean="0"/>
              <a:t>     applied in England.</a:t>
            </a:r>
            <a:endParaRPr lang="en-US" sz="2000" dirty="0"/>
          </a:p>
        </p:txBody>
      </p:sp>
      <p:pic>
        <p:nvPicPr>
          <p:cNvPr id="5" name="Picture 4"/>
          <p:cNvPicPr>
            <a:picLocks noChangeAspect="1"/>
          </p:cNvPicPr>
          <p:nvPr/>
        </p:nvPicPr>
        <p:blipFill>
          <a:blip r:embed="rId2"/>
          <a:stretch>
            <a:fillRect/>
          </a:stretch>
        </p:blipFill>
        <p:spPr>
          <a:xfrm>
            <a:off x="8057782" y="3934191"/>
            <a:ext cx="2923809" cy="2923809"/>
          </a:xfrm>
          <a:prstGeom prst="rect">
            <a:avLst/>
          </a:prstGeom>
        </p:spPr>
      </p:pic>
    </p:spTree>
    <p:extLst>
      <p:ext uri="{BB962C8B-B14F-4D97-AF65-F5344CB8AC3E}">
        <p14:creationId xmlns:p14="http://schemas.microsoft.com/office/powerpoint/2010/main" val="13163796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30821" y="1165040"/>
            <a:ext cx="10884877" cy="3970318"/>
          </a:xfrm>
          <a:prstGeom prst="rect">
            <a:avLst/>
          </a:prstGeom>
        </p:spPr>
        <p:txBody>
          <a:bodyPr wrap="square">
            <a:spAutoFit/>
          </a:bodyPr>
          <a:lstStyle/>
          <a:p>
            <a:r>
              <a:rPr lang="en-US" dirty="0" smtClean="0"/>
              <a:t>Here we can see how </a:t>
            </a:r>
            <a:r>
              <a:rPr lang="en-US" dirty="0" smtClean="0">
                <a:solidFill>
                  <a:srgbClr val="FF0000"/>
                </a:solidFill>
              </a:rPr>
              <a:t>SMSC (Spiritual</a:t>
            </a:r>
            <a:r>
              <a:rPr lang="en-US" dirty="0">
                <a:solidFill>
                  <a:srgbClr val="FF0000"/>
                </a:solidFill>
              </a:rPr>
              <a:t>, Moral, Social and </a:t>
            </a:r>
            <a:r>
              <a:rPr lang="en-US" dirty="0" smtClean="0">
                <a:solidFill>
                  <a:srgbClr val="FF0000"/>
                </a:solidFill>
              </a:rPr>
              <a:t>Cultural) </a:t>
            </a:r>
            <a:r>
              <a:rPr lang="en-US" dirty="0" smtClean="0"/>
              <a:t>can be broken </a:t>
            </a:r>
            <a:r>
              <a:rPr lang="en-US" dirty="0"/>
              <a:t>down </a:t>
            </a:r>
            <a:r>
              <a:rPr lang="en-US" dirty="0" smtClean="0"/>
              <a:t>into more specific key factors for which the whole school has a responsibility and where RE plays a significant part.  The aspects of development, for which RE has a particular contribution, can be broken down into more detail as highlighted below.</a:t>
            </a:r>
          </a:p>
          <a:p>
            <a:pPr marL="285750" indent="-285750">
              <a:buFont typeface="Arial" panose="020B0604020202020204" pitchFamily="34" charset="0"/>
              <a:buChar char="•"/>
            </a:pPr>
            <a:endParaRPr lang="en-US" dirty="0" smtClean="0"/>
          </a:p>
          <a:p>
            <a:r>
              <a:rPr lang="en-US" dirty="0" smtClean="0"/>
              <a:t>The </a:t>
            </a:r>
            <a:r>
              <a:rPr lang="en-US" dirty="0" smtClean="0">
                <a:solidFill>
                  <a:srgbClr val="FF0000"/>
                </a:solidFill>
              </a:rPr>
              <a:t>spiritual development </a:t>
            </a:r>
            <a:r>
              <a:rPr lang="en-US" dirty="0" smtClean="0"/>
              <a:t>of pupils is shown by their-</a:t>
            </a:r>
          </a:p>
          <a:p>
            <a:endParaRPr lang="en-US" dirty="0" smtClean="0"/>
          </a:p>
          <a:p>
            <a:pPr marL="285750" indent="-285750">
              <a:buFont typeface="Arial" panose="020B0604020202020204" pitchFamily="34" charset="0"/>
              <a:buChar char="•"/>
            </a:pPr>
            <a:r>
              <a:rPr lang="en-US" dirty="0"/>
              <a:t> </a:t>
            </a:r>
            <a:r>
              <a:rPr lang="en-US" dirty="0" smtClean="0"/>
              <a:t>ability to be reflective about their own beliefs, religious or </a:t>
            </a:r>
            <a:r>
              <a:rPr lang="en-US" dirty="0" smtClean="0"/>
              <a:t>non belief</a:t>
            </a:r>
            <a:r>
              <a:rPr lang="en-US" dirty="0" smtClean="0"/>
              <a:t>, </a:t>
            </a:r>
            <a:endParaRPr lang="en-US" dirty="0"/>
          </a:p>
          <a:p>
            <a:r>
              <a:rPr lang="en-US" dirty="0" smtClean="0"/>
              <a:t>that inform their perspective on life and their interest in and respect for </a:t>
            </a:r>
          </a:p>
          <a:p>
            <a:r>
              <a:rPr lang="en-US" dirty="0" smtClean="0"/>
              <a:t>different people’s faiths, feelings and values.</a:t>
            </a:r>
          </a:p>
          <a:p>
            <a:pPr marL="285750" indent="-285750">
              <a:buFont typeface="Arial" panose="020B0604020202020204" pitchFamily="34" charset="0"/>
              <a:buChar char="•"/>
            </a:pPr>
            <a:r>
              <a:rPr lang="en-US" dirty="0" smtClean="0"/>
              <a:t>sense of enjoyment and fascination in learning about themselves, </a:t>
            </a:r>
          </a:p>
          <a:p>
            <a:r>
              <a:rPr lang="en-US" dirty="0" smtClean="0"/>
              <a:t>others and the world around </a:t>
            </a:r>
            <a:r>
              <a:rPr lang="en-US" dirty="0" smtClean="0"/>
              <a:t>them-worldwide </a:t>
            </a:r>
            <a:r>
              <a:rPr lang="en-US" dirty="0" err="1" smtClean="0"/>
              <a:t>beleifs</a:t>
            </a:r>
            <a:r>
              <a:rPr lang="en-US" dirty="0" smtClean="0"/>
              <a:t>.</a:t>
            </a:r>
            <a:endParaRPr lang="en-US" dirty="0" smtClean="0"/>
          </a:p>
          <a:p>
            <a:pPr marL="285750" indent="-285750">
              <a:buFont typeface="Arial" panose="020B0604020202020204" pitchFamily="34" charset="0"/>
              <a:buChar char="•"/>
            </a:pPr>
            <a:r>
              <a:rPr lang="en-US" dirty="0" smtClean="0"/>
              <a:t>use of imagination and creativity in their learning.</a:t>
            </a:r>
          </a:p>
          <a:p>
            <a:pPr marL="285750" indent="-285750">
              <a:buFont typeface="Arial" panose="020B0604020202020204" pitchFamily="34" charset="0"/>
              <a:buChar char="•"/>
            </a:pPr>
            <a:r>
              <a:rPr lang="en-US" dirty="0" smtClean="0"/>
              <a:t>willingness to reflect on their experiences.</a:t>
            </a:r>
            <a:endParaRPr lang="en-US" dirty="0"/>
          </a:p>
        </p:txBody>
      </p:sp>
      <p:sp>
        <p:nvSpPr>
          <p:cNvPr id="3" name="Rectangle 2"/>
          <p:cNvSpPr/>
          <p:nvPr/>
        </p:nvSpPr>
        <p:spPr>
          <a:xfrm>
            <a:off x="758597" y="580265"/>
            <a:ext cx="11442043" cy="584775"/>
          </a:xfrm>
          <a:prstGeom prst="rect">
            <a:avLst/>
          </a:prstGeom>
        </p:spPr>
        <p:txBody>
          <a:bodyPr wrap="none">
            <a:spAutoFit/>
          </a:bodyPr>
          <a:lstStyle/>
          <a:p>
            <a:r>
              <a:rPr lang="en-US" sz="3200" dirty="0">
                <a:solidFill>
                  <a:srgbClr val="FF0000"/>
                </a:solidFill>
              </a:rPr>
              <a:t>Spiritual, Moral, Social and Cultural (SMSC</a:t>
            </a:r>
            <a:r>
              <a:rPr lang="en-US" sz="3200" dirty="0" smtClean="0">
                <a:solidFill>
                  <a:srgbClr val="FF0000"/>
                </a:solidFill>
              </a:rPr>
              <a:t>) and RE  (in more detail)</a:t>
            </a:r>
            <a:endParaRPr lang="en-US" sz="3200" dirty="0">
              <a:solidFill>
                <a:srgbClr val="FF0000"/>
              </a:solidFill>
            </a:endParaRPr>
          </a:p>
        </p:txBody>
      </p:sp>
      <p:pic>
        <p:nvPicPr>
          <p:cNvPr id="5" name="Picture 4"/>
          <p:cNvPicPr>
            <a:picLocks noChangeAspect="1"/>
          </p:cNvPicPr>
          <p:nvPr/>
        </p:nvPicPr>
        <p:blipFill>
          <a:blip r:embed="rId2"/>
          <a:stretch>
            <a:fillRect/>
          </a:stretch>
        </p:blipFill>
        <p:spPr>
          <a:xfrm>
            <a:off x="7560942" y="2707298"/>
            <a:ext cx="3867173" cy="3649540"/>
          </a:xfrm>
          <a:prstGeom prst="rect">
            <a:avLst/>
          </a:prstGeom>
        </p:spPr>
      </p:pic>
    </p:spTree>
    <p:extLst>
      <p:ext uri="{BB962C8B-B14F-4D97-AF65-F5344CB8AC3E}">
        <p14:creationId xmlns:p14="http://schemas.microsoft.com/office/powerpoint/2010/main" val="376315962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0" y="478947"/>
            <a:ext cx="6474069" cy="3477875"/>
          </a:xfrm>
          <a:prstGeom prst="rect">
            <a:avLst/>
          </a:prstGeom>
        </p:spPr>
        <p:txBody>
          <a:bodyPr wrap="square">
            <a:spAutoFit/>
          </a:bodyPr>
          <a:lstStyle/>
          <a:p>
            <a:r>
              <a:rPr lang="en-US" sz="2000" dirty="0" smtClean="0"/>
              <a:t>The </a:t>
            </a:r>
            <a:r>
              <a:rPr lang="en-US" sz="2000" dirty="0" smtClean="0">
                <a:solidFill>
                  <a:srgbClr val="FF0000"/>
                </a:solidFill>
              </a:rPr>
              <a:t>moral development </a:t>
            </a:r>
            <a:r>
              <a:rPr lang="en-US" sz="2000" dirty="0" smtClean="0"/>
              <a:t>of pupils is shown by their:</a:t>
            </a:r>
          </a:p>
          <a:p>
            <a:endParaRPr lang="en-US" sz="2000" dirty="0" smtClean="0"/>
          </a:p>
          <a:p>
            <a:pPr marL="342900" indent="-342900">
              <a:buFont typeface="Arial" panose="020B0604020202020204" pitchFamily="34" charset="0"/>
              <a:buChar char="•"/>
            </a:pPr>
            <a:r>
              <a:rPr lang="en-US" sz="2000" dirty="0" smtClean="0"/>
              <a:t>ability to </a:t>
            </a:r>
            <a:r>
              <a:rPr lang="en-US" sz="2000" dirty="0" err="1" smtClean="0"/>
              <a:t>recognise</a:t>
            </a:r>
            <a:r>
              <a:rPr lang="en-US" sz="2000" dirty="0" smtClean="0"/>
              <a:t> the difference between right and wrong and to readily apply this understanding in their own lives, </a:t>
            </a:r>
            <a:r>
              <a:rPr lang="en-US" sz="2000" dirty="0" err="1" smtClean="0"/>
              <a:t>recognise</a:t>
            </a:r>
            <a:r>
              <a:rPr lang="en-US" sz="2000" dirty="0" smtClean="0"/>
              <a:t> legal boundaries and, in so doing, respect the civil and criminal law of England. </a:t>
            </a:r>
          </a:p>
          <a:p>
            <a:pPr marL="342900" indent="-342900">
              <a:buFont typeface="Arial" panose="020B0604020202020204" pitchFamily="34" charset="0"/>
              <a:buChar char="•"/>
            </a:pPr>
            <a:r>
              <a:rPr lang="en-US" sz="2000" dirty="0" smtClean="0"/>
              <a:t>understanding of the consequences of their </a:t>
            </a:r>
            <a:r>
              <a:rPr lang="en-US" sz="2000" dirty="0" err="1" smtClean="0"/>
              <a:t>behaviour</a:t>
            </a:r>
            <a:r>
              <a:rPr lang="en-US" sz="2000" dirty="0" smtClean="0"/>
              <a:t> and actions.</a:t>
            </a:r>
          </a:p>
          <a:p>
            <a:pPr marL="342900" indent="-342900">
              <a:buFont typeface="Arial" panose="020B0604020202020204" pitchFamily="34" charset="0"/>
              <a:buChar char="•"/>
            </a:pPr>
            <a:r>
              <a:rPr lang="en-US" sz="2000" dirty="0" smtClean="0"/>
              <a:t>interest in investigating and offering reasoned views about moral and ethical issues and ability to understand and appreciate the viewpoints of others on these issues.</a:t>
            </a:r>
            <a:endParaRPr lang="en-US" sz="2000" dirty="0"/>
          </a:p>
        </p:txBody>
      </p:sp>
      <p:pic>
        <p:nvPicPr>
          <p:cNvPr id="3" name="Picture 2"/>
          <p:cNvPicPr>
            <a:picLocks noChangeAspect="1"/>
          </p:cNvPicPr>
          <p:nvPr/>
        </p:nvPicPr>
        <p:blipFill rotWithShape="1">
          <a:blip r:embed="rId2"/>
          <a:srcRect l="51207" t="226" b="51448"/>
          <a:stretch/>
        </p:blipFill>
        <p:spPr>
          <a:xfrm>
            <a:off x="8027377" y="2875085"/>
            <a:ext cx="3241299" cy="3393831"/>
          </a:xfrm>
          <a:prstGeom prst="rect">
            <a:avLst/>
          </a:prstGeom>
        </p:spPr>
      </p:pic>
    </p:spTree>
    <p:extLst>
      <p:ext uri="{BB962C8B-B14F-4D97-AF65-F5344CB8AC3E}">
        <p14:creationId xmlns:p14="http://schemas.microsoft.com/office/powerpoint/2010/main" val="33066227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71853" y="397557"/>
            <a:ext cx="7493977" cy="4401205"/>
          </a:xfrm>
          <a:prstGeom prst="rect">
            <a:avLst/>
          </a:prstGeom>
        </p:spPr>
        <p:txBody>
          <a:bodyPr wrap="square">
            <a:spAutoFit/>
          </a:bodyPr>
          <a:lstStyle/>
          <a:p>
            <a:r>
              <a:rPr lang="en-US" sz="2000" dirty="0" smtClean="0"/>
              <a:t>The </a:t>
            </a:r>
            <a:r>
              <a:rPr lang="en-US" sz="2000" dirty="0" smtClean="0">
                <a:solidFill>
                  <a:srgbClr val="FF0000"/>
                </a:solidFill>
              </a:rPr>
              <a:t>social development </a:t>
            </a:r>
            <a:r>
              <a:rPr lang="en-US" sz="2000" dirty="0" smtClean="0"/>
              <a:t>of pupils is shown by their:</a:t>
            </a:r>
          </a:p>
          <a:p>
            <a:endParaRPr lang="en-US" sz="2000" dirty="0" smtClean="0"/>
          </a:p>
          <a:p>
            <a:pPr marL="285750" indent="-285750">
              <a:buFont typeface="Arial" panose="020B0604020202020204" pitchFamily="34" charset="0"/>
              <a:buChar char="•"/>
            </a:pPr>
            <a:r>
              <a:rPr lang="en-US" sz="2000" dirty="0" smtClean="0"/>
              <a:t>use of a range of social skills in different contexts, for example working and </a:t>
            </a:r>
            <a:r>
              <a:rPr lang="en-US" sz="2000" dirty="0" err="1" smtClean="0"/>
              <a:t>socialising</a:t>
            </a:r>
            <a:r>
              <a:rPr lang="en-US" sz="2000" dirty="0" smtClean="0"/>
              <a:t> with other pupils, including those from different religious, ethnic and socio-economic backgrounds.</a:t>
            </a:r>
          </a:p>
          <a:p>
            <a:pPr marL="285750" indent="-285750">
              <a:buFont typeface="Arial" panose="020B0604020202020204" pitchFamily="34" charset="0"/>
              <a:buChar char="•"/>
            </a:pPr>
            <a:r>
              <a:rPr lang="en-US" sz="2000" dirty="0" smtClean="0"/>
              <a:t>willingness to participate in a variety of communities and social settings, including by volunteering, cooperating well with others and being able to resolve conflicts effectively.</a:t>
            </a:r>
          </a:p>
          <a:p>
            <a:pPr marL="285750" indent="-285750">
              <a:buFont typeface="Arial" panose="020B0604020202020204" pitchFamily="34" charset="0"/>
              <a:buChar char="•"/>
            </a:pPr>
            <a:r>
              <a:rPr lang="en-US" sz="2000" dirty="0" smtClean="0"/>
              <a:t>acceptance and engagement with the fundamental British values of democracy, the rule of law, individual liberty and mutual respect and tolerance of those with different faiths and beliefs; they develop and demonstrate skills and attitudes that will allow them to participate fully in and contribute positively to life in modern Britain.</a:t>
            </a:r>
            <a:endParaRPr lang="en-US" sz="2000" dirty="0"/>
          </a:p>
        </p:txBody>
      </p:sp>
      <p:pic>
        <p:nvPicPr>
          <p:cNvPr id="3" name="Picture 2"/>
          <p:cNvPicPr>
            <a:picLocks noChangeAspect="1"/>
          </p:cNvPicPr>
          <p:nvPr/>
        </p:nvPicPr>
        <p:blipFill>
          <a:blip r:embed="rId2"/>
          <a:stretch>
            <a:fillRect/>
          </a:stretch>
        </p:blipFill>
        <p:spPr>
          <a:xfrm>
            <a:off x="8320454" y="1760659"/>
            <a:ext cx="3496154" cy="3330087"/>
          </a:xfrm>
          <a:prstGeom prst="rect">
            <a:avLst/>
          </a:prstGeom>
        </p:spPr>
      </p:pic>
    </p:spTree>
    <p:extLst>
      <p:ext uri="{BB962C8B-B14F-4D97-AF65-F5344CB8AC3E}">
        <p14:creationId xmlns:p14="http://schemas.microsoft.com/office/powerpoint/2010/main" val="21131955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0" y="355690"/>
            <a:ext cx="6096000" cy="5632311"/>
          </a:xfrm>
          <a:prstGeom prst="rect">
            <a:avLst/>
          </a:prstGeom>
        </p:spPr>
        <p:txBody>
          <a:bodyPr>
            <a:spAutoFit/>
          </a:bodyPr>
          <a:lstStyle/>
          <a:p>
            <a:r>
              <a:rPr lang="en-US" dirty="0" smtClean="0"/>
              <a:t>The </a:t>
            </a:r>
            <a:r>
              <a:rPr lang="en-US" dirty="0" smtClean="0">
                <a:solidFill>
                  <a:srgbClr val="FF0000"/>
                </a:solidFill>
              </a:rPr>
              <a:t>cultural development </a:t>
            </a:r>
            <a:r>
              <a:rPr lang="en-US" dirty="0" smtClean="0"/>
              <a:t>of pupils is shown by their:</a:t>
            </a:r>
          </a:p>
          <a:p>
            <a:endParaRPr lang="en-US" dirty="0" smtClean="0"/>
          </a:p>
          <a:p>
            <a:pPr marL="285750" indent="-285750">
              <a:buFont typeface="Arial" panose="020B0604020202020204" pitchFamily="34" charset="0"/>
              <a:buChar char="•"/>
            </a:pPr>
            <a:r>
              <a:rPr lang="en-US" dirty="0" smtClean="0"/>
              <a:t>understanding and appreciation of the wide range of cultural influences that have shaped their own heritage and those of others.</a:t>
            </a:r>
          </a:p>
          <a:p>
            <a:pPr marL="285750" indent="-285750">
              <a:buFont typeface="Arial" panose="020B0604020202020204" pitchFamily="34" charset="0"/>
              <a:buChar char="•"/>
            </a:pPr>
            <a:r>
              <a:rPr lang="en-US" dirty="0" smtClean="0"/>
              <a:t>understanding and appreciation of the range of different cultures within school and further afield as an essential element of their preparation for life in modern Britain.</a:t>
            </a:r>
          </a:p>
          <a:p>
            <a:pPr marL="285750" indent="-285750">
              <a:buFont typeface="Arial" panose="020B0604020202020204" pitchFamily="34" charset="0"/>
              <a:buChar char="•"/>
            </a:pPr>
            <a:r>
              <a:rPr lang="en-US" dirty="0" smtClean="0"/>
              <a:t>knowledge of Britain’s democratic parliamentary system and its central role in shaping our history and values, and in continuing to develop Britain.</a:t>
            </a:r>
          </a:p>
          <a:p>
            <a:pPr marL="285750" indent="-285750">
              <a:buFont typeface="Arial" panose="020B0604020202020204" pitchFamily="34" charset="0"/>
              <a:buChar char="•"/>
            </a:pPr>
            <a:r>
              <a:rPr lang="en-US" dirty="0" smtClean="0"/>
              <a:t>willingness to participate in and respond positively to artistic, musical, sporting and cultural opportunities.</a:t>
            </a:r>
          </a:p>
          <a:p>
            <a:pPr marL="285750" indent="-285750">
              <a:buFont typeface="Arial" panose="020B0604020202020204" pitchFamily="34" charset="0"/>
              <a:buChar char="•"/>
            </a:pPr>
            <a:r>
              <a:rPr lang="en-US" dirty="0" smtClean="0"/>
              <a:t>interest in exploring, improving understanding of and showing respect for different faiths and cultural diversity and the extent to which they understand, accept, respect and celebrate diversity, as shown by their tolerance and attitudes towards different religious, ethnic and socio-economic groups in the local, national and global </a:t>
            </a:r>
            <a:r>
              <a:rPr lang="en-US" dirty="0" smtClean="0"/>
              <a:t>communities-worldwide views.</a:t>
            </a:r>
            <a:endParaRPr lang="en-US" dirty="0"/>
          </a:p>
        </p:txBody>
      </p:sp>
      <p:pic>
        <p:nvPicPr>
          <p:cNvPr id="3" name="Picture 2"/>
          <p:cNvPicPr>
            <a:picLocks noChangeAspect="1"/>
          </p:cNvPicPr>
          <p:nvPr/>
        </p:nvPicPr>
        <p:blipFill rotWithShape="1">
          <a:blip r:embed="rId2"/>
          <a:srcRect l="47949" t="48333"/>
          <a:stretch/>
        </p:blipFill>
        <p:spPr>
          <a:xfrm>
            <a:off x="7587760" y="1099037"/>
            <a:ext cx="3755691" cy="3894993"/>
          </a:xfrm>
          <a:prstGeom prst="rect">
            <a:avLst/>
          </a:prstGeom>
        </p:spPr>
      </p:pic>
    </p:spTree>
    <p:extLst>
      <p:ext uri="{BB962C8B-B14F-4D97-AF65-F5344CB8AC3E}">
        <p14:creationId xmlns:p14="http://schemas.microsoft.com/office/powerpoint/2010/main" val="319376699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04448" y="351170"/>
            <a:ext cx="6778867" cy="5909310"/>
          </a:xfrm>
          <a:prstGeom prst="rect">
            <a:avLst/>
          </a:prstGeom>
        </p:spPr>
        <p:txBody>
          <a:bodyPr wrap="square">
            <a:spAutoFit/>
          </a:bodyPr>
          <a:lstStyle/>
          <a:p>
            <a:r>
              <a:rPr lang="en-US" dirty="0" smtClean="0">
                <a:solidFill>
                  <a:srgbClr val="FF0000"/>
                </a:solidFill>
              </a:rPr>
              <a:t>Religious literacy</a:t>
            </a:r>
          </a:p>
          <a:p>
            <a:r>
              <a:rPr lang="en-US" dirty="0" smtClean="0"/>
              <a:t>Religions have functioned throughout human history to inspire and justify the full range of agency from the heinous to the heroic.  </a:t>
            </a:r>
          </a:p>
          <a:p>
            <a:endParaRPr lang="en-US" dirty="0" smtClean="0"/>
          </a:p>
          <a:p>
            <a:r>
              <a:rPr lang="en-US" dirty="0" smtClean="0"/>
              <a:t>Their influences remain potent at the dawn of the 21st century in spite of modern predictions that religious influences would steadily decline in concert with the rise of secular democracies and advances in science.  Understanding these complex religious influences is a critical dimension of understanding modern human affairs.  In spite of this awareness, there remains a widespread illiteracy about religion that spans the globe.  There are many consequences of this illiteracy, but the most urgent is that it fuels conflict and antagonisms and hinders cooperative endeavors in all arenas of human experience. </a:t>
            </a:r>
          </a:p>
          <a:p>
            <a:r>
              <a:rPr lang="en-US" dirty="0" smtClean="0"/>
              <a:t>It has long been assumed that religion is in decline in the West: however it continues to have an important yet contested role in individual lives and in society at large. Furthermore half a century or so in which religion and belief were barely talked about in public has resulted in a pressing lack of religious literacy, leaving many ill-equipped to engage with religion and belief when they encounter them in daily life – in relationships, law, media, the professions, business and politics, among others.</a:t>
            </a:r>
            <a:endParaRPr lang="en-US" dirty="0"/>
          </a:p>
        </p:txBody>
      </p:sp>
      <p:pic>
        <p:nvPicPr>
          <p:cNvPr id="3" name="Picture 2"/>
          <p:cNvPicPr>
            <a:picLocks noChangeAspect="1"/>
          </p:cNvPicPr>
          <p:nvPr/>
        </p:nvPicPr>
        <p:blipFill>
          <a:blip r:embed="rId2"/>
          <a:stretch>
            <a:fillRect/>
          </a:stretch>
        </p:blipFill>
        <p:spPr>
          <a:xfrm>
            <a:off x="7600583" y="1056176"/>
            <a:ext cx="4280755" cy="4280755"/>
          </a:xfrm>
          <a:prstGeom prst="rect">
            <a:avLst/>
          </a:prstGeom>
        </p:spPr>
      </p:pic>
    </p:spTree>
    <p:extLst>
      <p:ext uri="{BB962C8B-B14F-4D97-AF65-F5344CB8AC3E}">
        <p14:creationId xmlns:p14="http://schemas.microsoft.com/office/powerpoint/2010/main" val="2309599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74785" y="307374"/>
            <a:ext cx="8238393" cy="5724644"/>
          </a:xfrm>
          <a:prstGeom prst="rect">
            <a:avLst/>
          </a:prstGeom>
        </p:spPr>
        <p:txBody>
          <a:bodyPr wrap="square">
            <a:spAutoFit/>
          </a:bodyPr>
          <a:lstStyle/>
          <a:p>
            <a:r>
              <a:rPr lang="en-US" sz="2400" dirty="0" smtClean="0">
                <a:solidFill>
                  <a:srgbClr val="FF0000"/>
                </a:solidFill>
              </a:rPr>
              <a:t>Religious education: </a:t>
            </a:r>
            <a:r>
              <a:rPr lang="en-US" sz="2400" dirty="0" err="1" smtClean="0">
                <a:solidFill>
                  <a:srgbClr val="FF0000"/>
                </a:solidFill>
              </a:rPr>
              <a:t>realising</a:t>
            </a:r>
            <a:r>
              <a:rPr lang="en-US" sz="2400" dirty="0" smtClean="0">
                <a:solidFill>
                  <a:srgbClr val="FF0000"/>
                </a:solidFill>
              </a:rPr>
              <a:t> the potential</a:t>
            </a:r>
          </a:p>
          <a:p>
            <a:r>
              <a:rPr lang="en-US" dirty="0" smtClean="0"/>
              <a:t>Religious education (RE) makes a significant contribution to pupils’ academic and</a:t>
            </a:r>
          </a:p>
          <a:p>
            <a:r>
              <a:rPr lang="en-US" dirty="0" smtClean="0"/>
              <a:t>personal development. It also plays a key role in </a:t>
            </a:r>
            <a:r>
              <a:rPr lang="en-US" dirty="0" smtClean="0">
                <a:solidFill>
                  <a:srgbClr val="FF0000"/>
                </a:solidFill>
              </a:rPr>
              <a:t>promoting social cohesion </a:t>
            </a:r>
            <a:r>
              <a:rPr lang="en-US" dirty="0" smtClean="0"/>
              <a:t>and the</a:t>
            </a:r>
          </a:p>
          <a:p>
            <a:r>
              <a:rPr lang="en-US" dirty="0" smtClean="0"/>
              <a:t>virtues of </a:t>
            </a:r>
            <a:r>
              <a:rPr lang="en-US" dirty="0" smtClean="0">
                <a:solidFill>
                  <a:srgbClr val="FF0000"/>
                </a:solidFill>
              </a:rPr>
              <a:t>respect and empathy</a:t>
            </a:r>
            <a:r>
              <a:rPr lang="en-US" dirty="0" smtClean="0"/>
              <a:t>, which are important in our </a:t>
            </a:r>
            <a:r>
              <a:rPr lang="en-US" dirty="0" smtClean="0">
                <a:solidFill>
                  <a:srgbClr val="FF0000"/>
                </a:solidFill>
              </a:rPr>
              <a:t>diverse society</a:t>
            </a:r>
            <a:r>
              <a:rPr lang="en-US" dirty="0" smtClean="0"/>
              <a:t>. However,</a:t>
            </a:r>
          </a:p>
          <a:p>
            <a:r>
              <a:rPr lang="en-US" dirty="0" smtClean="0"/>
              <a:t>the potential of RE, it was  views was not being </a:t>
            </a:r>
            <a:r>
              <a:rPr lang="en-US" dirty="0" err="1" smtClean="0"/>
              <a:t>realised</a:t>
            </a:r>
            <a:r>
              <a:rPr lang="en-US" dirty="0" smtClean="0"/>
              <a:t> fully in the majority of the schools.</a:t>
            </a:r>
          </a:p>
          <a:p>
            <a:r>
              <a:rPr lang="en-US" dirty="0" smtClean="0"/>
              <a:t>The OFSTED report identifies barriers to better RE and suggests ways in which the subject</a:t>
            </a:r>
          </a:p>
          <a:p>
            <a:r>
              <a:rPr lang="en-US" dirty="0" smtClean="0"/>
              <a:t>might be improved. The report is written for all those who teach RE, for those who</a:t>
            </a:r>
          </a:p>
          <a:p>
            <a:r>
              <a:rPr lang="en-US" dirty="0" smtClean="0"/>
              <a:t>lead the subject, and for </a:t>
            </a:r>
            <a:r>
              <a:rPr lang="en-US" dirty="0" err="1" smtClean="0"/>
              <a:t>headteachers</a:t>
            </a:r>
            <a:r>
              <a:rPr lang="en-US" dirty="0" smtClean="0"/>
              <a:t> of primary and secondary schools.    </a:t>
            </a:r>
          </a:p>
          <a:p>
            <a:endParaRPr lang="en-US" dirty="0">
              <a:solidFill>
                <a:srgbClr val="FF0000"/>
              </a:solidFill>
            </a:endParaRPr>
          </a:p>
          <a:p>
            <a:r>
              <a:rPr lang="en-US" dirty="0" smtClean="0">
                <a:solidFill>
                  <a:srgbClr val="FF0000"/>
                </a:solidFill>
              </a:rPr>
              <a:t>OFSTED</a:t>
            </a:r>
          </a:p>
          <a:p>
            <a:endParaRPr lang="en-GB" dirty="0">
              <a:solidFill>
                <a:srgbClr val="FF0000"/>
              </a:solidFill>
            </a:endParaRPr>
          </a:p>
          <a:p>
            <a:r>
              <a:rPr lang="en-US" dirty="0" smtClean="0">
                <a:solidFill>
                  <a:srgbClr val="FF0000"/>
                </a:solidFill>
              </a:rPr>
              <a:t>“Religious education (RE) should make a major contribution to the education of</a:t>
            </a:r>
          </a:p>
          <a:p>
            <a:r>
              <a:rPr lang="en-US" dirty="0" smtClean="0">
                <a:solidFill>
                  <a:srgbClr val="FF0000"/>
                </a:solidFill>
              </a:rPr>
              <a:t>children and young people. At its best, it is intellectually challenging and personally</a:t>
            </a:r>
          </a:p>
          <a:p>
            <a:r>
              <a:rPr lang="en-US" dirty="0" smtClean="0">
                <a:solidFill>
                  <a:srgbClr val="FF0000"/>
                </a:solidFill>
              </a:rPr>
              <a:t>enriching. It helps young people develop beliefs and values, and promotes the</a:t>
            </a:r>
          </a:p>
          <a:p>
            <a:r>
              <a:rPr lang="en-US" dirty="0" smtClean="0">
                <a:solidFill>
                  <a:srgbClr val="FF0000"/>
                </a:solidFill>
              </a:rPr>
              <a:t>virtues of respect and empathy, which are important in our diverse society. It fosters</a:t>
            </a:r>
          </a:p>
          <a:p>
            <a:r>
              <a:rPr lang="en-US" dirty="0" err="1" smtClean="0">
                <a:solidFill>
                  <a:srgbClr val="FF0000"/>
                </a:solidFill>
              </a:rPr>
              <a:t>civilised</a:t>
            </a:r>
            <a:r>
              <a:rPr lang="en-US" dirty="0" smtClean="0">
                <a:solidFill>
                  <a:srgbClr val="FF0000"/>
                </a:solidFill>
              </a:rPr>
              <a:t> debate and reasoned argument, and helps pupils to understand the place of</a:t>
            </a:r>
          </a:p>
          <a:p>
            <a:r>
              <a:rPr lang="en-US" dirty="0" smtClean="0">
                <a:solidFill>
                  <a:srgbClr val="FF0000"/>
                </a:solidFill>
              </a:rPr>
              <a:t>religion and belief in the modern world.”</a:t>
            </a:r>
            <a:endParaRPr lang="en-GB" dirty="0" smtClean="0">
              <a:solidFill>
                <a:srgbClr val="FF0000"/>
              </a:solidFill>
            </a:endParaRPr>
          </a:p>
          <a:p>
            <a:endParaRPr lang="en-US" dirty="0">
              <a:solidFill>
                <a:srgbClr val="FF0000"/>
              </a:solidFill>
            </a:endParaRPr>
          </a:p>
        </p:txBody>
      </p:sp>
      <p:pic>
        <p:nvPicPr>
          <p:cNvPr id="4" name="Picture 3"/>
          <p:cNvPicPr>
            <a:picLocks noChangeAspect="1"/>
          </p:cNvPicPr>
          <p:nvPr/>
        </p:nvPicPr>
        <p:blipFill rotWithShape="1">
          <a:blip r:embed="rId2"/>
          <a:srcRect r="-15040"/>
          <a:stretch/>
        </p:blipFill>
        <p:spPr>
          <a:xfrm>
            <a:off x="8537331" y="3830604"/>
            <a:ext cx="4147038" cy="2920424"/>
          </a:xfrm>
          <a:prstGeom prst="rect">
            <a:avLst/>
          </a:prstGeom>
        </p:spPr>
      </p:pic>
    </p:spTree>
    <p:extLst>
      <p:ext uri="{BB962C8B-B14F-4D97-AF65-F5344CB8AC3E}">
        <p14:creationId xmlns:p14="http://schemas.microsoft.com/office/powerpoint/2010/main" val="246797255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69278" y="223723"/>
            <a:ext cx="9214338" cy="6186309"/>
          </a:xfrm>
          <a:prstGeom prst="rect">
            <a:avLst/>
          </a:prstGeom>
        </p:spPr>
        <p:txBody>
          <a:bodyPr wrap="square">
            <a:spAutoFit/>
          </a:bodyPr>
          <a:lstStyle/>
          <a:p>
            <a:r>
              <a:rPr lang="en-US" sz="3600" dirty="0" smtClean="0">
                <a:solidFill>
                  <a:srgbClr val="FF0000"/>
                </a:solidFill>
              </a:rPr>
              <a:t>So finally ….Why is RE important?</a:t>
            </a:r>
          </a:p>
          <a:p>
            <a:r>
              <a:rPr lang="en-US" sz="2400" dirty="0" smtClean="0"/>
              <a:t>Religious Education has never been more relevant, engaging or challenging as </a:t>
            </a:r>
            <a:r>
              <a:rPr lang="en-US" sz="2400" dirty="0" smtClean="0"/>
              <a:t>worldwide views, religion &amp; religious </a:t>
            </a:r>
            <a:r>
              <a:rPr lang="en-US" sz="2400" dirty="0" smtClean="0"/>
              <a:t>issues are in the news every day. The are may events across the world which serve as a reminder of the dangers of religious extremism and how religious education can play a vital role in addressing these matters. For pupils to be able to understand our constantly changing world they need to be able to interpret religious issues &amp; evaluate their significance. From the pupils first day at school RE gives students valuable insights into the diverse beliefs and opinions held by people today. It helps with their own personal development &amp; supports an understanding of the spiritual, moral, social &amp; cultural questions that surface again &amp; again in their lives. In tackling difficult questions it provides pupils with insight that can work to challenge stereotypes, promote cohesion, and tackle extremism. RE does important work encouraging young people to value themselves &amp; the communities within which they live. </a:t>
            </a:r>
            <a:endParaRPr lang="en-US" sz="2400" dirty="0"/>
          </a:p>
        </p:txBody>
      </p:sp>
      <p:pic>
        <p:nvPicPr>
          <p:cNvPr id="3" name="Picture 2"/>
          <p:cNvPicPr>
            <a:picLocks noChangeAspect="1"/>
          </p:cNvPicPr>
          <p:nvPr/>
        </p:nvPicPr>
        <p:blipFill>
          <a:blip r:embed="rId2"/>
          <a:stretch>
            <a:fillRect/>
          </a:stretch>
        </p:blipFill>
        <p:spPr>
          <a:xfrm>
            <a:off x="9681427" y="4531949"/>
            <a:ext cx="2409825" cy="1895475"/>
          </a:xfrm>
          <a:prstGeom prst="rect">
            <a:avLst/>
          </a:prstGeom>
        </p:spPr>
      </p:pic>
      <p:pic>
        <p:nvPicPr>
          <p:cNvPr id="4" name="Picture 3"/>
          <p:cNvPicPr>
            <a:picLocks noChangeAspect="1"/>
          </p:cNvPicPr>
          <p:nvPr/>
        </p:nvPicPr>
        <p:blipFill>
          <a:blip r:embed="rId3"/>
          <a:stretch>
            <a:fillRect/>
          </a:stretch>
        </p:blipFill>
        <p:spPr>
          <a:xfrm>
            <a:off x="9371865" y="2665534"/>
            <a:ext cx="3028950" cy="1514475"/>
          </a:xfrm>
          <a:prstGeom prst="rect">
            <a:avLst/>
          </a:prstGeom>
        </p:spPr>
      </p:pic>
      <p:pic>
        <p:nvPicPr>
          <p:cNvPr id="5" name="Picture 4"/>
          <p:cNvPicPr>
            <a:picLocks noChangeAspect="1"/>
          </p:cNvPicPr>
          <p:nvPr/>
        </p:nvPicPr>
        <p:blipFill>
          <a:blip r:embed="rId4"/>
          <a:stretch>
            <a:fillRect/>
          </a:stretch>
        </p:blipFill>
        <p:spPr>
          <a:xfrm>
            <a:off x="9986228" y="0"/>
            <a:ext cx="1800225" cy="2533650"/>
          </a:xfrm>
          <a:prstGeom prst="rect">
            <a:avLst/>
          </a:prstGeom>
        </p:spPr>
      </p:pic>
    </p:spTree>
    <p:extLst>
      <p:ext uri="{BB962C8B-B14F-4D97-AF65-F5344CB8AC3E}">
        <p14:creationId xmlns:p14="http://schemas.microsoft.com/office/powerpoint/2010/main" val="73647996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6331" y="413238"/>
            <a:ext cx="8607669" cy="6647974"/>
          </a:xfrm>
          <a:prstGeom prst="rect">
            <a:avLst/>
          </a:prstGeom>
        </p:spPr>
        <p:txBody>
          <a:bodyPr wrap="square">
            <a:spAutoFit/>
          </a:bodyPr>
          <a:lstStyle/>
          <a:p>
            <a:r>
              <a:rPr lang="en-US" sz="2400" dirty="0" smtClean="0">
                <a:solidFill>
                  <a:srgbClr val="FF0000"/>
                </a:solidFill>
              </a:rPr>
              <a:t>What we as teachers need to remember about why we must teach Religious Education to the children in our care.</a:t>
            </a:r>
          </a:p>
          <a:p>
            <a:pPr marL="285750" indent="-285750">
              <a:buFont typeface="Arial" panose="020B0604020202020204" pitchFamily="34" charset="0"/>
              <a:buChar char="•"/>
            </a:pPr>
            <a:r>
              <a:rPr lang="en-US" dirty="0" smtClean="0"/>
              <a:t> Is relevant for all children, whatever their religion or beliefs</a:t>
            </a:r>
          </a:p>
          <a:p>
            <a:pPr marL="285750" indent="-285750">
              <a:buFont typeface="Arial" panose="020B0604020202020204" pitchFamily="34" charset="0"/>
              <a:buChar char="•"/>
            </a:pPr>
            <a:r>
              <a:rPr lang="en-US" dirty="0" smtClean="0"/>
              <a:t> Teaches understanding of world religions and beliefs</a:t>
            </a:r>
          </a:p>
          <a:p>
            <a:pPr marL="285750" indent="-285750">
              <a:buFont typeface="Arial" panose="020B0604020202020204" pitchFamily="34" charset="0"/>
              <a:buChar char="•"/>
            </a:pPr>
            <a:r>
              <a:rPr lang="en-US" dirty="0" smtClean="0"/>
              <a:t> Shows how religion influences individuals, families, communities and cultures</a:t>
            </a:r>
          </a:p>
          <a:p>
            <a:pPr marL="285750" indent="-285750">
              <a:buFont typeface="Arial" panose="020B0604020202020204" pitchFamily="34" charset="0"/>
              <a:buChar char="•"/>
            </a:pPr>
            <a:r>
              <a:rPr lang="en-US" dirty="0" smtClean="0"/>
              <a:t>Explores the political and social impact of religion</a:t>
            </a:r>
          </a:p>
          <a:p>
            <a:pPr marL="285750" indent="-285750">
              <a:buFont typeface="Arial" panose="020B0604020202020204" pitchFamily="34" charset="0"/>
              <a:buChar char="•"/>
            </a:pPr>
            <a:r>
              <a:rPr lang="en-US" dirty="0" smtClean="0"/>
              <a:t> Encourages reflection on issues of justice and truth</a:t>
            </a:r>
          </a:p>
          <a:p>
            <a:pPr marL="285750" indent="-285750">
              <a:buFont typeface="Arial" panose="020B0604020202020204" pitchFamily="34" charset="0"/>
              <a:buChar char="•"/>
            </a:pPr>
            <a:r>
              <a:rPr lang="en-US" dirty="0" smtClean="0"/>
              <a:t>Provokes questions about the meaning of life</a:t>
            </a:r>
          </a:p>
          <a:p>
            <a:pPr marL="285750" indent="-285750">
              <a:buFont typeface="Arial" panose="020B0604020202020204" pitchFamily="34" charset="0"/>
              <a:buChar char="•"/>
            </a:pPr>
            <a:r>
              <a:rPr lang="en-US" dirty="0" smtClean="0"/>
              <a:t> Offers opportunities for personal reflection</a:t>
            </a:r>
          </a:p>
          <a:p>
            <a:pPr marL="285750" indent="-285750">
              <a:buFont typeface="Arial" panose="020B0604020202020204" pitchFamily="34" charset="0"/>
              <a:buChar char="•"/>
            </a:pPr>
            <a:r>
              <a:rPr lang="en-US" dirty="0" smtClean="0"/>
              <a:t>Develops and affirms personal identity and responsible citizenship</a:t>
            </a:r>
          </a:p>
          <a:p>
            <a:pPr marL="285750" indent="-285750">
              <a:buFont typeface="Arial" panose="020B0604020202020204" pitchFamily="34" charset="0"/>
              <a:buChar char="•"/>
            </a:pPr>
            <a:r>
              <a:rPr lang="en-US" dirty="0" smtClean="0"/>
              <a:t>Prepares children for adult life </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smtClean="0"/>
          </a:p>
          <a:p>
            <a:r>
              <a:rPr lang="en-US" dirty="0">
                <a:solidFill>
                  <a:srgbClr val="FF0000"/>
                </a:solidFill>
              </a:rPr>
              <a:t>RE can help:</a:t>
            </a:r>
          </a:p>
          <a:p>
            <a:pPr marL="285750" indent="-285750">
              <a:buFont typeface="Arial" panose="020B0604020202020204" pitchFamily="34" charset="0"/>
              <a:buChar char="•"/>
            </a:pPr>
            <a:r>
              <a:rPr lang="en-US" dirty="0" smtClean="0"/>
              <a:t>Promote </a:t>
            </a:r>
            <a:r>
              <a:rPr lang="en-US" dirty="0"/>
              <a:t>respect for self and others</a:t>
            </a:r>
          </a:p>
          <a:p>
            <a:pPr marL="285750" indent="-285750">
              <a:buFont typeface="Arial" panose="020B0604020202020204" pitchFamily="34" charset="0"/>
              <a:buChar char="•"/>
            </a:pPr>
            <a:r>
              <a:rPr lang="en-US" dirty="0" smtClean="0"/>
              <a:t>Contribute </a:t>
            </a:r>
            <a:r>
              <a:rPr lang="en-US" dirty="0"/>
              <a:t>to an understanding of history and culture</a:t>
            </a:r>
          </a:p>
          <a:p>
            <a:pPr marL="285750" indent="-285750">
              <a:buFont typeface="Arial" panose="020B0604020202020204" pitchFamily="34" charset="0"/>
              <a:buChar char="•"/>
            </a:pPr>
            <a:r>
              <a:rPr lang="en-US" dirty="0" smtClean="0"/>
              <a:t>Enhance </a:t>
            </a:r>
            <a:r>
              <a:rPr lang="en-US" dirty="0"/>
              <a:t>our understanding of global affairs</a:t>
            </a:r>
          </a:p>
          <a:p>
            <a:pPr marL="285750" indent="-285750">
              <a:buFont typeface="Arial" panose="020B0604020202020204" pitchFamily="34" charset="0"/>
              <a:buChar char="•"/>
            </a:pPr>
            <a:r>
              <a:rPr lang="en-US" dirty="0" smtClean="0"/>
              <a:t> </a:t>
            </a:r>
            <a:r>
              <a:rPr lang="en-US" dirty="0"/>
              <a:t>Develop personal well-being and happiness</a:t>
            </a:r>
          </a:p>
          <a:p>
            <a:pPr marL="285750" indent="-285750">
              <a:buFont typeface="Arial" panose="020B0604020202020204" pitchFamily="34" charset="0"/>
              <a:buChar char="•"/>
            </a:pPr>
            <a:r>
              <a:rPr lang="en-US" dirty="0" smtClean="0"/>
              <a:t>Safeguard </a:t>
            </a:r>
            <a:r>
              <a:rPr lang="en-US" dirty="0"/>
              <a:t>ethical standards in public life</a:t>
            </a:r>
          </a:p>
          <a:p>
            <a:pPr marL="285750" indent="-285750">
              <a:buFont typeface="Arial" panose="020B0604020202020204" pitchFamily="34" charset="0"/>
              <a:buChar char="•"/>
            </a:pPr>
            <a:r>
              <a:rPr lang="en-US" dirty="0" smtClean="0"/>
              <a:t>Generate </a:t>
            </a:r>
            <a:r>
              <a:rPr lang="en-US" dirty="0"/>
              <a:t>social and community cohesion</a:t>
            </a:r>
          </a:p>
          <a:p>
            <a:pPr marL="285750" indent="-285750">
              <a:buFont typeface="Arial" panose="020B0604020202020204" pitchFamily="34" charset="0"/>
              <a:buChar char="•"/>
            </a:pPr>
            <a:r>
              <a:rPr lang="en-US" dirty="0" smtClean="0"/>
              <a:t>Tackle </a:t>
            </a:r>
            <a:r>
              <a:rPr lang="en-US" dirty="0"/>
              <a:t>extremism and religious discrimination </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US" dirty="0"/>
          </a:p>
        </p:txBody>
      </p:sp>
      <p:pic>
        <p:nvPicPr>
          <p:cNvPr id="3" name="Picture 2"/>
          <p:cNvPicPr>
            <a:picLocks noChangeAspect="1"/>
          </p:cNvPicPr>
          <p:nvPr/>
        </p:nvPicPr>
        <p:blipFill>
          <a:blip r:embed="rId2"/>
          <a:stretch>
            <a:fillRect/>
          </a:stretch>
        </p:blipFill>
        <p:spPr>
          <a:xfrm>
            <a:off x="7424005" y="2865194"/>
            <a:ext cx="4282497" cy="2849807"/>
          </a:xfrm>
          <a:prstGeom prst="rect">
            <a:avLst/>
          </a:prstGeom>
        </p:spPr>
      </p:pic>
    </p:spTree>
    <p:extLst>
      <p:ext uri="{BB962C8B-B14F-4D97-AF65-F5344CB8AC3E}">
        <p14:creationId xmlns:p14="http://schemas.microsoft.com/office/powerpoint/2010/main" val="427921223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95654" y="325315"/>
            <a:ext cx="4967654" cy="6955750"/>
          </a:xfrm>
          <a:prstGeom prst="rect">
            <a:avLst/>
          </a:prstGeom>
        </p:spPr>
        <p:txBody>
          <a:bodyPr wrap="square">
            <a:spAutoFit/>
          </a:bodyPr>
          <a:lstStyle/>
          <a:p>
            <a:r>
              <a:rPr lang="en-US" sz="3600" dirty="0" smtClean="0">
                <a:solidFill>
                  <a:srgbClr val="FF0000"/>
                </a:solidFill>
              </a:rPr>
              <a:t>At a glance!</a:t>
            </a:r>
          </a:p>
          <a:p>
            <a:endParaRPr lang="en-US" sz="2400" dirty="0">
              <a:solidFill>
                <a:srgbClr val="FF0000"/>
              </a:solidFill>
            </a:endParaRPr>
          </a:p>
          <a:p>
            <a:r>
              <a:rPr lang="en-US" sz="2400" dirty="0" smtClean="0">
                <a:solidFill>
                  <a:srgbClr val="FF0000"/>
                </a:solidFill>
              </a:rPr>
              <a:t>RE in British Schools is</a:t>
            </a:r>
          </a:p>
          <a:p>
            <a:pPr marL="285750" indent="-285750">
              <a:buFont typeface="Arial" panose="020B0604020202020204" pitchFamily="34" charset="0"/>
              <a:buChar char="•"/>
            </a:pPr>
            <a:r>
              <a:rPr lang="en-US" dirty="0" smtClean="0"/>
              <a:t> Admired across the world</a:t>
            </a:r>
          </a:p>
          <a:p>
            <a:pPr marL="285750" indent="-285750">
              <a:buFont typeface="Arial" panose="020B0604020202020204" pitchFamily="34" charset="0"/>
              <a:buChar char="•"/>
            </a:pPr>
            <a:r>
              <a:rPr lang="en-US" dirty="0" smtClean="0"/>
              <a:t> About modern belief</a:t>
            </a:r>
          </a:p>
          <a:p>
            <a:pPr marL="285750" indent="-285750">
              <a:buFont typeface="Arial" panose="020B0604020202020204" pitchFamily="34" charset="0"/>
              <a:buChar char="•"/>
            </a:pPr>
            <a:r>
              <a:rPr lang="en-US" dirty="0" smtClean="0"/>
              <a:t> A chance to learn about religion without feeling </a:t>
            </a:r>
            <a:r>
              <a:rPr lang="en-US" dirty="0" err="1" smtClean="0"/>
              <a:t>pressurised</a:t>
            </a:r>
            <a:endParaRPr lang="en-US" dirty="0" smtClean="0"/>
          </a:p>
          <a:p>
            <a:pPr marL="285750" indent="-285750">
              <a:buFont typeface="Arial" panose="020B0604020202020204" pitchFamily="34" charset="0"/>
              <a:buChar char="•"/>
            </a:pPr>
            <a:r>
              <a:rPr lang="en-US" dirty="0" smtClean="0"/>
              <a:t> Intellectually rigorous</a:t>
            </a:r>
          </a:p>
          <a:p>
            <a:pPr marL="285750" indent="-285750">
              <a:buFont typeface="Arial" panose="020B0604020202020204" pitchFamily="34" charset="0"/>
              <a:buChar char="•"/>
            </a:pPr>
            <a:r>
              <a:rPr lang="en-US" dirty="0" smtClean="0"/>
              <a:t> Up to date, relevant and enjoyable </a:t>
            </a:r>
          </a:p>
          <a:p>
            <a:endParaRPr lang="en-GB" dirty="0"/>
          </a:p>
          <a:p>
            <a:r>
              <a:rPr lang="en-US" sz="2400" dirty="0">
                <a:solidFill>
                  <a:srgbClr val="FF0000"/>
                </a:solidFill>
              </a:rPr>
              <a:t>In RE pupils learn about:</a:t>
            </a:r>
          </a:p>
          <a:p>
            <a:pPr marL="285750" indent="-285750">
              <a:buFont typeface="Arial" panose="020B0604020202020204" pitchFamily="34" charset="0"/>
              <a:buChar char="•"/>
            </a:pPr>
            <a:r>
              <a:rPr lang="en-US" dirty="0" smtClean="0"/>
              <a:t>What </a:t>
            </a:r>
            <a:r>
              <a:rPr lang="en-US" dirty="0"/>
              <a:t>people </a:t>
            </a:r>
            <a:r>
              <a:rPr lang="en-US" dirty="0" smtClean="0"/>
              <a:t>believe-worldwide views</a:t>
            </a:r>
            <a:endParaRPr lang="en-US" dirty="0"/>
          </a:p>
          <a:p>
            <a:pPr marL="285750" indent="-285750">
              <a:buFont typeface="Arial" panose="020B0604020202020204" pitchFamily="34" charset="0"/>
              <a:buChar char="•"/>
            </a:pPr>
            <a:r>
              <a:rPr lang="en-US" dirty="0" smtClean="0"/>
              <a:t> </a:t>
            </a:r>
            <a:r>
              <a:rPr lang="en-US" dirty="0"/>
              <a:t>How people show their beliefs in their daily lives</a:t>
            </a:r>
          </a:p>
          <a:p>
            <a:pPr marL="285750" indent="-285750">
              <a:buFont typeface="Arial" panose="020B0604020202020204" pitchFamily="34" charset="0"/>
              <a:buChar char="•"/>
            </a:pPr>
            <a:r>
              <a:rPr lang="en-US" dirty="0" smtClean="0"/>
              <a:t>How </a:t>
            </a:r>
            <a:r>
              <a:rPr lang="en-US" dirty="0"/>
              <a:t>people explain what they believe &amp; understand using symbols &amp; stories</a:t>
            </a:r>
          </a:p>
          <a:p>
            <a:pPr marL="285750" indent="-285750">
              <a:buFont typeface="Arial" panose="020B0604020202020204" pitchFamily="34" charset="0"/>
              <a:buChar char="•"/>
            </a:pPr>
            <a:r>
              <a:rPr lang="en-US" dirty="0"/>
              <a:t>This helps children &amp; young people to:</a:t>
            </a:r>
          </a:p>
          <a:p>
            <a:pPr marL="285750" indent="-285750">
              <a:buFont typeface="Arial" panose="020B0604020202020204" pitchFamily="34" charset="0"/>
              <a:buChar char="•"/>
            </a:pPr>
            <a:r>
              <a:rPr lang="en-US" dirty="0" smtClean="0"/>
              <a:t> </a:t>
            </a:r>
            <a:r>
              <a:rPr lang="en-US" dirty="0"/>
              <a:t>Make sense of who they are</a:t>
            </a:r>
          </a:p>
          <a:p>
            <a:pPr marL="285750" indent="-285750">
              <a:buFont typeface="Arial" panose="020B0604020202020204" pitchFamily="34" charset="0"/>
              <a:buChar char="•"/>
            </a:pPr>
            <a:r>
              <a:rPr lang="en-US" dirty="0" smtClean="0"/>
              <a:t> </a:t>
            </a:r>
            <a:r>
              <a:rPr lang="en-US" dirty="0"/>
              <a:t>To have opportunity to have their views challenged</a:t>
            </a:r>
          </a:p>
          <a:p>
            <a:pPr marL="285750" indent="-285750">
              <a:buFont typeface="Arial" panose="020B0604020202020204" pitchFamily="34" charset="0"/>
              <a:buChar char="•"/>
            </a:pPr>
            <a:r>
              <a:rPr lang="en-US" dirty="0" smtClean="0"/>
              <a:t> </a:t>
            </a:r>
            <a:r>
              <a:rPr lang="en-US" dirty="0"/>
              <a:t>Make sense of life </a:t>
            </a:r>
            <a:endParaRPr lang="en-US" dirty="0" smtClean="0"/>
          </a:p>
          <a:p>
            <a:pPr marL="285750" indent="-285750">
              <a:buFont typeface="Arial" panose="020B0604020202020204" pitchFamily="34" charset="0"/>
              <a:buChar char="•"/>
            </a:pPr>
            <a:endParaRPr lang="en-GB" dirty="0"/>
          </a:p>
          <a:p>
            <a:endParaRPr lang="en-US" dirty="0"/>
          </a:p>
        </p:txBody>
      </p:sp>
      <p:sp>
        <p:nvSpPr>
          <p:cNvPr id="3" name="Rectangle 2"/>
          <p:cNvSpPr/>
          <p:nvPr/>
        </p:nvSpPr>
        <p:spPr>
          <a:xfrm>
            <a:off x="6218238" y="641838"/>
            <a:ext cx="4983162" cy="5262979"/>
          </a:xfrm>
          <a:prstGeom prst="rect">
            <a:avLst/>
          </a:prstGeom>
        </p:spPr>
        <p:txBody>
          <a:bodyPr wrap="square">
            <a:spAutoFit/>
          </a:bodyPr>
          <a:lstStyle/>
          <a:p>
            <a:r>
              <a:rPr lang="en-US" sz="2400" dirty="0">
                <a:solidFill>
                  <a:srgbClr val="FF0000"/>
                </a:solidFill>
              </a:rPr>
              <a:t>When do we study RE?</a:t>
            </a:r>
          </a:p>
          <a:p>
            <a:r>
              <a:rPr lang="en-US" dirty="0"/>
              <a:t>From Primary to Secondary</a:t>
            </a:r>
          </a:p>
          <a:p>
            <a:r>
              <a:rPr lang="en-US" dirty="0"/>
              <a:t>How is RE taught?</a:t>
            </a:r>
          </a:p>
          <a:p>
            <a:pPr marL="285750" indent="-285750">
              <a:buFont typeface="Arial" panose="020B0604020202020204" pitchFamily="34" charset="0"/>
              <a:buChar char="•"/>
            </a:pPr>
            <a:r>
              <a:rPr lang="en-US" dirty="0" smtClean="0"/>
              <a:t> </a:t>
            </a:r>
            <a:r>
              <a:rPr lang="en-US" dirty="0"/>
              <a:t>Pictures &amp; photographs</a:t>
            </a:r>
          </a:p>
          <a:p>
            <a:pPr marL="285750" indent="-285750">
              <a:buFont typeface="Arial" panose="020B0604020202020204" pitchFamily="34" charset="0"/>
              <a:buChar char="•"/>
            </a:pPr>
            <a:r>
              <a:rPr lang="en-US" dirty="0" smtClean="0"/>
              <a:t> </a:t>
            </a:r>
            <a:r>
              <a:rPr lang="en-US" dirty="0"/>
              <a:t>From texts books, religious scriptures</a:t>
            </a:r>
          </a:p>
          <a:p>
            <a:pPr marL="285750" indent="-285750">
              <a:buFont typeface="Arial" panose="020B0604020202020204" pitchFamily="34" charset="0"/>
              <a:buChar char="•"/>
            </a:pPr>
            <a:r>
              <a:rPr lang="en-US" dirty="0" smtClean="0"/>
              <a:t>Artefacts</a:t>
            </a:r>
            <a:endParaRPr lang="en-US" dirty="0"/>
          </a:p>
          <a:p>
            <a:pPr marL="285750" indent="-285750">
              <a:buFont typeface="Arial" panose="020B0604020202020204" pitchFamily="34" charset="0"/>
              <a:buChar char="•"/>
            </a:pPr>
            <a:r>
              <a:rPr lang="en-US" dirty="0" smtClean="0"/>
              <a:t>Visits </a:t>
            </a:r>
            <a:r>
              <a:rPr lang="en-US" dirty="0"/>
              <a:t>to places of worship</a:t>
            </a:r>
          </a:p>
          <a:p>
            <a:pPr marL="285750" indent="-285750">
              <a:buFont typeface="Arial" panose="020B0604020202020204" pitchFamily="34" charset="0"/>
              <a:buChar char="•"/>
            </a:pPr>
            <a:r>
              <a:rPr lang="en-US" dirty="0" smtClean="0"/>
              <a:t>Visitors</a:t>
            </a:r>
            <a:endParaRPr lang="en-US" dirty="0"/>
          </a:p>
          <a:p>
            <a:pPr marL="285750" indent="-285750">
              <a:buFont typeface="Arial" panose="020B0604020202020204" pitchFamily="34" charset="0"/>
              <a:buChar char="•"/>
            </a:pPr>
            <a:r>
              <a:rPr lang="en-US" dirty="0" smtClean="0"/>
              <a:t>Displays </a:t>
            </a:r>
          </a:p>
          <a:p>
            <a:pPr marL="285750" indent="-285750">
              <a:buFont typeface="Arial" panose="020B0604020202020204" pitchFamily="34" charset="0"/>
              <a:buChar char="•"/>
            </a:pPr>
            <a:endParaRPr lang="en-GB" dirty="0"/>
          </a:p>
          <a:p>
            <a:r>
              <a:rPr lang="en-US" sz="2400" dirty="0">
                <a:solidFill>
                  <a:srgbClr val="FF0000"/>
                </a:solidFill>
              </a:rPr>
              <a:t>Children learn through</a:t>
            </a:r>
            <a:endParaRPr lang="en-US" dirty="0">
              <a:solidFill>
                <a:srgbClr val="FF0000"/>
              </a:solidFill>
            </a:endParaRPr>
          </a:p>
          <a:p>
            <a:pPr marL="285750" indent="-285750">
              <a:buFont typeface="Arial" panose="020B0604020202020204" pitchFamily="34" charset="0"/>
              <a:buChar char="•"/>
            </a:pPr>
            <a:r>
              <a:rPr lang="en-US" dirty="0" smtClean="0"/>
              <a:t>Discussion</a:t>
            </a:r>
            <a:endParaRPr lang="en-US" dirty="0"/>
          </a:p>
          <a:p>
            <a:pPr marL="285750" indent="-285750">
              <a:buFont typeface="Arial" panose="020B0604020202020204" pitchFamily="34" charset="0"/>
              <a:buChar char="•"/>
            </a:pPr>
            <a:r>
              <a:rPr lang="en-US" dirty="0" smtClean="0"/>
              <a:t>Asking </a:t>
            </a:r>
            <a:r>
              <a:rPr lang="en-US" dirty="0"/>
              <a:t>&amp; answering questions</a:t>
            </a:r>
          </a:p>
          <a:p>
            <a:pPr marL="285750" indent="-285750">
              <a:buFont typeface="Arial" panose="020B0604020202020204" pitchFamily="34" charset="0"/>
              <a:buChar char="•"/>
            </a:pPr>
            <a:r>
              <a:rPr lang="en-US" dirty="0" smtClean="0"/>
              <a:t>Sharing </a:t>
            </a:r>
            <a:r>
              <a:rPr lang="en-US" dirty="0"/>
              <a:t>their knowledge &amp; experiences</a:t>
            </a:r>
          </a:p>
          <a:p>
            <a:pPr marL="285750" indent="-285750">
              <a:buFont typeface="Arial" panose="020B0604020202020204" pitchFamily="34" charset="0"/>
              <a:buChar char="•"/>
            </a:pPr>
            <a:r>
              <a:rPr lang="en-US" dirty="0" smtClean="0"/>
              <a:t>Written </a:t>
            </a:r>
            <a:r>
              <a:rPr lang="en-US" dirty="0"/>
              <a:t>work</a:t>
            </a:r>
          </a:p>
          <a:p>
            <a:pPr marL="285750" indent="-285750">
              <a:buFont typeface="Arial" panose="020B0604020202020204" pitchFamily="34" charset="0"/>
              <a:buChar char="•"/>
            </a:pPr>
            <a:r>
              <a:rPr lang="en-US" dirty="0" smtClean="0"/>
              <a:t>Presentations</a:t>
            </a:r>
            <a:endParaRPr lang="en-US" dirty="0"/>
          </a:p>
          <a:p>
            <a:pPr marL="285750" indent="-285750">
              <a:buFont typeface="Arial" panose="020B0604020202020204" pitchFamily="34" charset="0"/>
              <a:buChar char="•"/>
            </a:pPr>
            <a:r>
              <a:rPr lang="en-US" dirty="0" smtClean="0"/>
              <a:t>ICT </a:t>
            </a:r>
            <a:endParaRPr lang="en-US" dirty="0"/>
          </a:p>
          <a:p>
            <a:pPr marL="285750" indent="-285750">
              <a:buFont typeface="Arial" panose="020B0604020202020204" pitchFamily="34" charset="0"/>
              <a:buChar char="•"/>
            </a:pPr>
            <a:endParaRPr lang="en-US" dirty="0"/>
          </a:p>
        </p:txBody>
      </p:sp>
      <p:pic>
        <p:nvPicPr>
          <p:cNvPr id="4" name="Picture 3"/>
          <p:cNvPicPr>
            <a:picLocks noChangeAspect="1"/>
          </p:cNvPicPr>
          <p:nvPr/>
        </p:nvPicPr>
        <p:blipFill>
          <a:blip r:embed="rId2"/>
          <a:stretch>
            <a:fillRect/>
          </a:stretch>
        </p:blipFill>
        <p:spPr>
          <a:xfrm>
            <a:off x="3617913" y="147637"/>
            <a:ext cx="2600325" cy="1762125"/>
          </a:xfrm>
          <a:prstGeom prst="rect">
            <a:avLst/>
          </a:prstGeom>
        </p:spPr>
      </p:pic>
      <p:pic>
        <p:nvPicPr>
          <p:cNvPr id="5" name="Picture 4"/>
          <p:cNvPicPr>
            <a:picLocks noChangeAspect="1"/>
          </p:cNvPicPr>
          <p:nvPr/>
        </p:nvPicPr>
        <p:blipFill>
          <a:blip r:embed="rId2"/>
          <a:stretch>
            <a:fillRect/>
          </a:stretch>
        </p:blipFill>
        <p:spPr>
          <a:xfrm>
            <a:off x="8805129" y="4869106"/>
            <a:ext cx="2600325" cy="1762125"/>
          </a:xfrm>
          <a:prstGeom prst="rect">
            <a:avLst/>
          </a:prstGeom>
        </p:spPr>
      </p:pic>
    </p:spTree>
    <p:extLst>
      <p:ext uri="{BB962C8B-B14F-4D97-AF65-F5344CB8AC3E}">
        <p14:creationId xmlns:p14="http://schemas.microsoft.com/office/powerpoint/2010/main" val="177817231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16437" y="351691"/>
            <a:ext cx="10537718" cy="4247317"/>
          </a:xfrm>
          <a:prstGeom prst="rect">
            <a:avLst/>
          </a:prstGeom>
        </p:spPr>
        <p:txBody>
          <a:bodyPr wrap="square">
            <a:spAutoFit/>
          </a:bodyPr>
          <a:lstStyle/>
          <a:p>
            <a:r>
              <a:rPr lang="en-US" sz="3600" dirty="0" smtClean="0">
                <a:solidFill>
                  <a:srgbClr val="FF0000"/>
                </a:solidFill>
              </a:rPr>
              <a:t>Visits &amp; visitors</a:t>
            </a:r>
          </a:p>
          <a:p>
            <a:r>
              <a:rPr lang="en-US" dirty="0" smtClean="0"/>
              <a:t>Nearly every year in primary school one of the units of work </a:t>
            </a:r>
            <a:r>
              <a:rPr lang="en-US" dirty="0" smtClean="0"/>
              <a:t>should, where possible, </a:t>
            </a:r>
            <a:r>
              <a:rPr lang="en-US" dirty="0" smtClean="0"/>
              <a:t>include </a:t>
            </a:r>
            <a:r>
              <a:rPr lang="en-US" dirty="0" smtClean="0"/>
              <a:t>a visit </a:t>
            </a:r>
            <a:r>
              <a:rPr lang="en-US" dirty="0" smtClean="0"/>
              <a:t>to a </a:t>
            </a:r>
            <a:r>
              <a:rPr lang="en-US" dirty="0" smtClean="0"/>
              <a:t>place of </a:t>
            </a:r>
            <a:r>
              <a:rPr lang="en-US" dirty="0" smtClean="0"/>
              <a:t>worship, for example a church or a mosque. When pupils go on a visit they are </a:t>
            </a:r>
            <a:r>
              <a:rPr lang="en-US" dirty="0" smtClean="0"/>
              <a:t>will expected </a:t>
            </a:r>
            <a:r>
              <a:rPr lang="en-US" dirty="0" smtClean="0"/>
              <a:t>to dress &amp; behave respectfully &amp; to follow the customs such as removing </a:t>
            </a:r>
            <a:r>
              <a:rPr lang="en-US" dirty="0" smtClean="0"/>
              <a:t>your shoes </a:t>
            </a:r>
            <a:r>
              <a:rPr lang="en-US" dirty="0" smtClean="0"/>
              <a:t>or covering your head. No young people will ever be asked to join in </a:t>
            </a:r>
            <a:r>
              <a:rPr lang="en-US" dirty="0" smtClean="0"/>
              <a:t>worship. Going </a:t>
            </a:r>
            <a:r>
              <a:rPr lang="en-US" dirty="0" smtClean="0"/>
              <a:t>on a visit to a place of worship brings everything you have learnt at school to </a:t>
            </a:r>
            <a:r>
              <a:rPr lang="en-US" dirty="0" smtClean="0"/>
              <a:t>life pupils </a:t>
            </a:r>
            <a:r>
              <a:rPr lang="en-US" dirty="0" smtClean="0"/>
              <a:t>will see some very beautiful buildings &amp; meet some very interesting &amp; </a:t>
            </a:r>
            <a:r>
              <a:rPr lang="en-US" dirty="0" smtClean="0"/>
              <a:t>friendly people</a:t>
            </a:r>
            <a:r>
              <a:rPr lang="en-US" dirty="0" smtClean="0"/>
              <a:t>.</a:t>
            </a:r>
          </a:p>
          <a:p>
            <a:endParaRPr lang="en-US" dirty="0" smtClean="0"/>
          </a:p>
          <a:p>
            <a:r>
              <a:rPr lang="en-US" dirty="0" smtClean="0"/>
              <a:t>Alternatively </a:t>
            </a:r>
            <a:r>
              <a:rPr lang="en-US" dirty="0" smtClean="0"/>
              <a:t>a </a:t>
            </a:r>
            <a:r>
              <a:rPr lang="en-US" dirty="0" smtClean="0"/>
              <a:t>visitor may be invited </a:t>
            </a:r>
            <a:r>
              <a:rPr lang="en-US" dirty="0" smtClean="0"/>
              <a:t>into school to talk about what they believe </a:t>
            </a:r>
            <a:r>
              <a:rPr lang="en-US" dirty="0" smtClean="0"/>
              <a:t>or demonstrate </a:t>
            </a:r>
            <a:r>
              <a:rPr lang="en-US" dirty="0" smtClean="0"/>
              <a:t>what they do. This again helps pupils to learn in an interesting </a:t>
            </a:r>
            <a:r>
              <a:rPr lang="en-US" dirty="0" smtClean="0"/>
              <a:t>way. It </a:t>
            </a:r>
            <a:r>
              <a:rPr lang="en-US" dirty="0" smtClean="0"/>
              <a:t>is important for our children &amp; young people to learn to be respectful of both their </a:t>
            </a:r>
            <a:r>
              <a:rPr lang="en-US" dirty="0" smtClean="0"/>
              <a:t>own and </a:t>
            </a:r>
            <a:r>
              <a:rPr lang="en-US" dirty="0" smtClean="0"/>
              <a:t>other people’s beliefs &amp; cultures. This helps make schools &amp; communities a </a:t>
            </a:r>
            <a:r>
              <a:rPr lang="en-US" dirty="0" smtClean="0"/>
              <a:t>fairer place </a:t>
            </a:r>
            <a:r>
              <a:rPr lang="en-US" dirty="0" smtClean="0"/>
              <a:t>for everybody, whatever their religion, culture, language or background</a:t>
            </a:r>
            <a:r>
              <a:rPr lang="en-US" dirty="0" smtClean="0"/>
              <a:t>.</a:t>
            </a:r>
          </a:p>
          <a:p>
            <a:endParaRPr lang="en-US" dirty="0" smtClean="0"/>
          </a:p>
          <a:p>
            <a:r>
              <a:rPr lang="en-US" dirty="0" smtClean="0"/>
              <a:t>In RE </a:t>
            </a:r>
            <a:r>
              <a:rPr lang="en-US" dirty="0" smtClean="0"/>
              <a:t>lessons </a:t>
            </a:r>
            <a:r>
              <a:rPr lang="en-US" dirty="0" smtClean="0"/>
              <a:t>teachers won’t try to change your religious beliefs or persuade you </a:t>
            </a:r>
            <a:r>
              <a:rPr lang="en-US" dirty="0" smtClean="0"/>
              <a:t>to be </a:t>
            </a:r>
            <a:r>
              <a:rPr lang="en-US" dirty="0" smtClean="0"/>
              <a:t>religious. RE is a lesson where you do a lot of thinking! </a:t>
            </a:r>
            <a:endParaRPr lang="en-US" dirty="0"/>
          </a:p>
        </p:txBody>
      </p:sp>
      <p:pic>
        <p:nvPicPr>
          <p:cNvPr id="3" name="Picture 2"/>
          <p:cNvPicPr>
            <a:picLocks noChangeAspect="1"/>
          </p:cNvPicPr>
          <p:nvPr/>
        </p:nvPicPr>
        <p:blipFill>
          <a:blip r:embed="rId2"/>
          <a:stretch>
            <a:fillRect/>
          </a:stretch>
        </p:blipFill>
        <p:spPr>
          <a:xfrm>
            <a:off x="967154" y="5106498"/>
            <a:ext cx="9847384" cy="1304925"/>
          </a:xfrm>
          <a:prstGeom prst="rect">
            <a:avLst/>
          </a:prstGeom>
        </p:spPr>
      </p:pic>
    </p:spTree>
    <p:extLst>
      <p:ext uri="{BB962C8B-B14F-4D97-AF65-F5344CB8AC3E}">
        <p14:creationId xmlns:p14="http://schemas.microsoft.com/office/powerpoint/2010/main" val="301275402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72562" y="211015"/>
            <a:ext cx="10981592" cy="5262979"/>
          </a:xfrm>
          <a:prstGeom prst="rect">
            <a:avLst/>
          </a:prstGeom>
        </p:spPr>
        <p:txBody>
          <a:bodyPr wrap="square">
            <a:spAutoFit/>
          </a:bodyPr>
          <a:lstStyle/>
          <a:p>
            <a:r>
              <a:rPr lang="en-US" sz="2800" dirty="0" smtClean="0">
                <a:solidFill>
                  <a:srgbClr val="FF0000"/>
                </a:solidFill>
              </a:rPr>
              <a:t>Is RE mandatory?</a:t>
            </a:r>
          </a:p>
          <a:p>
            <a:r>
              <a:rPr lang="en-US" dirty="0" smtClean="0"/>
              <a:t>Religious Education (RE) is a compulsory subject in the state education system in England, despite it not being part of the national curriculum. Schools are required to teach a </a:t>
            </a:r>
            <a:r>
              <a:rPr lang="en-US" dirty="0" err="1" smtClean="0"/>
              <a:t>programme</a:t>
            </a:r>
            <a:r>
              <a:rPr lang="en-US" dirty="0" smtClean="0"/>
              <a:t> of religious studies according to local and national </a:t>
            </a:r>
            <a:r>
              <a:rPr lang="en-US" dirty="0" smtClean="0"/>
              <a:t>guidelines following the locally agreed syllabus. The most recent was launched in Summer 2023 and will be reviewed in 2028.</a:t>
            </a:r>
            <a:endParaRPr lang="en-US" dirty="0" smtClean="0"/>
          </a:p>
          <a:p>
            <a:endParaRPr lang="en-GB" dirty="0"/>
          </a:p>
          <a:p>
            <a:r>
              <a:rPr lang="en-US" sz="2800" dirty="0" smtClean="0">
                <a:solidFill>
                  <a:srgbClr val="FF0000"/>
                </a:solidFill>
              </a:rPr>
              <a:t>Is RE statutory in primary schools?</a:t>
            </a:r>
          </a:p>
          <a:p>
            <a:r>
              <a:rPr lang="en-US" dirty="0" smtClean="0"/>
              <a:t>All maintained schools therefore have a statutory duty to teach RE. Academies and free schools are contractually required through the terms of their funding agreement to make provision for the teaching of RE</a:t>
            </a:r>
            <a:endParaRPr lang="en-GB" dirty="0" smtClean="0"/>
          </a:p>
          <a:p>
            <a:endParaRPr lang="en-GB" dirty="0"/>
          </a:p>
          <a:p>
            <a:r>
              <a:rPr lang="en-US" sz="2800" dirty="0" smtClean="0">
                <a:solidFill>
                  <a:srgbClr val="FF0000"/>
                </a:solidFill>
              </a:rPr>
              <a:t>Is RE part of the National Curriculum?</a:t>
            </a:r>
          </a:p>
          <a:p>
            <a:r>
              <a:rPr lang="en-US" dirty="0" smtClean="0"/>
              <a:t>Schools are required to teach RE, but it isn't part of the National Curriculum; this means that, although they provide guidance on what to teach and the aims of learning about RE, these are non-statutory. Schools maintained by the local authority will follow a course of study decided on by that local authority.</a:t>
            </a:r>
            <a:endParaRPr lang="en-GB" dirty="0" smtClean="0"/>
          </a:p>
          <a:p>
            <a:endParaRPr lang="en-GB" dirty="0"/>
          </a:p>
          <a:p>
            <a:endParaRPr lang="en-GB" dirty="0" smtClean="0"/>
          </a:p>
          <a:p>
            <a:endParaRPr lang="en-US" dirty="0"/>
          </a:p>
        </p:txBody>
      </p:sp>
      <p:pic>
        <p:nvPicPr>
          <p:cNvPr id="3" name="Picture 2"/>
          <p:cNvPicPr>
            <a:picLocks noChangeAspect="1"/>
          </p:cNvPicPr>
          <p:nvPr/>
        </p:nvPicPr>
        <p:blipFill>
          <a:blip r:embed="rId2"/>
          <a:stretch>
            <a:fillRect/>
          </a:stretch>
        </p:blipFill>
        <p:spPr>
          <a:xfrm>
            <a:off x="1055077" y="4593981"/>
            <a:ext cx="10199077" cy="1714500"/>
          </a:xfrm>
          <a:prstGeom prst="rect">
            <a:avLst/>
          </a:prstGeom>
        </p:spPr>
      </p:pic>
    </p:spTree>
    <p:extLst>
      <p:ext uri="{BB962C8B-B14F-4D97-AF65-F5344CB8AC3E}">
        <p14:creationId xmlns:p14="http://schemas.microsoft.com/office/powerpoint/2010/main" val="358386575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09953" y="195086"/>
            <a:ext cx="8994532" cy="6586418"/>
          </a:xfrm>
          <a:prstGeom prst="rect">
            <a:avLst/>
          </a:prstGeom>
        </p:spPr>
        <p:txBody>
          <a:bodyPr wrap="square">
            <a:spAutoFit/>
          </a:bodyPr>
          <a:lstStyle/>
          <a:p>
            <a:r>
              <a:rPr lang="en-US" sz="3200" dirty="0" smtClean="0">
                <a:solidFill>
                  <a:srgbClr val="FF0000"/>
                </a:solidFill>
              </a:rPr>
              <a:t>Eight further reasons….</a:t>
            </a:r>
          </a:p>
          <a:p>
            <a:r>
              <a:rPr lang="en-US" sz="3200" dirty="0" smtClean="0">
                <a:solidFill>
                  <a:srgbClr val="FF0000"/>
                </a:solidFill>
              </a:rPr>
              <a:t> Why Students Should Be Taught Religion at School  </a:t>
            </a:r>
          </a:p>
          <a:p>
            <a:r>
              <a:rPr lang="en-US" sz="3200" dirty="0" smtClean="0"/>
              <a:t>by</a:t>
            </a:r>
            <a:r>
              <a:rPr lang="en-US" sz="3200" dirty="0" smtClean="0">
                <a:solidFill>
                  <a:srgbClr val="FF0000"/>
                </a:solidFill>
              </a:rPr>
              <a:t> </a:t>
            </a:r>
            <a:r>
              <a:rPr lang="en-US" sz="3200" dirty="0" smtClean="0"/>
              <a:t>Bill Scott</a:t>
            </a:r>
            <a:endParaRPr lang="en-US" sz="3200" dirty="0" smtClean="0">
              <a:solidFill>
                <a:srgbClr val="FF0000"/>
              </a:solidFill>
            </a:endParaRPr>
          </a:p>
          <a:p>
            <a:r>
              <a:rPr lang="en-US" sz="2000" b="1" u="sng" dirty="0" smtClean="0"/>
              <a:t>Why Students Should Be Taught Religion at School</a:t>
            </a:r>
          </a:p>
          <a:p>
            <a:r>
              <a:rPr lang="en-US" dirty="0" smtClean="0"/>
              <a:t>People have different opinions around the world about whether we should include religion as part of a school’s curriculum or not. Some agree with introducing religion classes to our kids, whereas, some others are reluctant.</a:t>
            </a:r>
          </a:p>
          <a:p>
            <a:endParaRPr lang="en-US" dirty="0" smtClean="0"/>
          </a:p>
          <a:p>
            <a:r>
              <a:rPr lang="en-US" dirty="0" smtClean="0"/>
              <a:t>“I have been hearing this debate since long, after which I decided to dig it out myself. After going through all the negative and positive opinions, and the impact of religion classes on a student’s brain and performance, I share over here what I deduce.”</a:t>
            </a:r>
          </a:p>
          <a:p>
            <a:r>
              <a:rPr lang="en-US" dirty="0" smtClean="0"/>
              <a:t>1. </a:t>
            </a:r>
            <a:r>
              <a:rPr lang="en-US" dirty="0" smtClean="0">
                <a:solidFill>
                  <a:srgbClr val="FF0000"/>
                </a:solidFill>
              </a:rPr>
              <a:t>Improved Brain Growth</a:t>
            </a:r>
          </a:p>
          <a:p>
            <a:r>
              <a:rPr lang="en-US" dirty="0" smtClean="0"/>
              <a:t>Studies have shown that students who are given religion classes since beginning possess much more creativity as compared to others. Learning religious stories (which at times sound out of this world) develops a sense a curiosity among the students, and a passion for knowing more. Hence, their desire improves their brainstorming ability.</a:t>
            </a:r>
          </a:p>
          <a:p>
            <a:r>
              <a:rPr lang="en-US" dirty="0" smtClean="0"/>
              <a:t>2. </a:t>
            </a:r>
            <a:r>
              <a:rPr lang="en-US" dirty="0" smtClean="0">
                <a:solidFill>
                  <a:srgbClr val="FF0000"/>
                </a:solidFill>
              </a:rPr>
              <a:t>Helps Children Learn Discipline</a:t>
            </a:r>
          </a:p>
          <a:p>
            <a:r>
              <a:rPr lang="en-US" dirty="0" smtClean="0"/>
              <a:t>After hearing since childhood about the good deeds and bad deed concepts, students of religion are much easier to teach manners and discipline. With the ideas in mind of being rewarded or punished for whatever they do, these students are less likely to fall for juvenile delinquency.</a:t>
            </a:r>
            <a:endParaRPr lang="en-US" dirty="0"/>
          </a:p>
        </p:txBody>
      </p:sp>
      <p:pic>
        <p:nvPicPr>
          <p:cNvPr id="4" name="Picture 3"/>
          <p:cNvPicPr>
            <a:picLocks noChangeAspect="1"/>
          </p:cNvPicPr>
          <p:nvPr/>
        </p:nvPicPr>
        <p:blipFill>
          <a:blip r:embed="rId2"/>
          <a:stretch>
            <a:fillRect/>
          </a:stretch>
        </p:blipFill>
        <p:spPr>
          <a:xfrm>
            <a:off x="9504485" y="3175489"/>
            <a:ext cx="2552700" cy="1600200"/>
          </a:xfrm>
          <a:prstGeom prst="rect">
            <a:avLst/>
          </a:prstGeom>
        </p:spPr>
      </p:pic>
      <p:pic>
        <p:nvPicPr>
          <p:cNvPr id="5" name="Picture 4"/>
          <p:cNvPicPr>
            <a:picLocks noChangeAspect="1"/>
          </p:cNvPicPr>
          <p:nvPr/>
        </p:nvPicPr>
        <p:blipFill>
          <a:blip r:embed="rId3"/>
          <a:stretch>
            <a:fillRect/>
          </a:stretch>
        </p:blipFill>
        <p:spPr>
          <a:xfrm>
            <a:off x="9504485" y="4990824"/>
            <a:ext cx="2619375" cy="1743075"/>
          </a:xfrm>
          <a:prstGeom prst="rect">
            <a:avLst/>
          </a:prstGeom>
        </p:spPr>
      </p:pic>
    </p:spTree>
    <p:extLst>
      <p:ext uri="{BB962C8B-B14F-4D97-AF65-F5344CB8AC3E}">
        <p14:creationId xmlns:p14="http://schemas.microsoft.com/office/powerpoint/2010/main" val="169051421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95654" y="335846"/>
            <a:ext cx="6462346" cy="5909310"/>
          </a:xfrm>
          <a:prstGeom prst="rect">
            <a:avLst/>
          </a:prstGeom>
        </p:spPr>
        <p:txBody>
          <a:bodyPr wrap="square">
            <a:spAutoFit/>
          </a:bodyPr>
          <a:lstStyle/>
          <a:p>
            <a:r>
              <a:rPr lang="en-US" dirty="0" smtClean="0"/>
              <a:t>3. </a:t>
            </a:r>
            <a:r>
              <a:rPr lang="en-US" dirty="0" smtClean="0">
                <a:solidFill>
                  <a:srgbClr val="FF0000"/>
                </a:solidFill>
              </a:rPr>
              <a:t>Better School Performance</a:t>
            </a:r>
          </a:p>
          <a:p>
            <a:r>
              <a:rPr lang="en-US" dirty="0" smtClean="0"/>
              <a:t>Schools, where religion is taught, have proven to be better educators. They train their students in a more disciplined and hardworking environment. They tend to motivate their students for every smallest achievement of their career. Hence, the personas created in such optimistic environment serve our society in a better way.</a:t>
            </a:r>
          </a:p>
          <a:p>
            <a:r>
              <a:rPr lang="en-US" dirty="0" smtClean="0"/>
              <a:t>4. </a:t>
            </a:r>
            <a:r>
              <a:rPr lang="en-US" dirty="0" smtClean="0">
                <a:solidFill>
                  <a:srgbClr val="FF0000"/>
                </a:solidFill>
              </a:rPr>
              <a:t>Helps Developing Positive Psychology</a:t>
            </a:r>
          </a:p>
          <a:p>
            <a:r>
              <a:rPr lang="en-US" dirty="0" smtClean="0"/>
              <a:t>Teaching religion in the early classes of a student’s academic career helps in building up a sense of optimism. The belief of having a supreme authority that takes care of every human develops positivity and calmness in human psychology. Hence, schools where religion tends to provide better individuals to the society.</a:t>
            </a:r>
          </a:p>
          <a:p>
            <a:r>
              <a:rPr lang="en-US" dirty="0" smtClean="0"/>
              <a:t>5. </a:t>
            </a:r>
            <a:r>
              <a:rPr lang="en-US" dirty="0" smtClean="0">
                <a:solidFill>
                  <a:srgbClr val="FF0000"/>
                </a:solidFill>
              </a:rPr>
              <a:t>Develops An Urge To Learn More</a:t>
            </a:r>
          </a:p>
          <a:p>
            <a:r>
              <a:rPr lang="en-US" dirty="0" smtClean="0"/>
              <a:t>Every religion has some factual stories that always leave us thinking more. Hence we tend to research the topic for a better understanding. The same goes true for students. Studying religion at school level makes them curious to know more. This instinct eventually develops for every subject. Consequently, students develop a habit of in-depth studying with a passion for learning more about everything.</a:t>
            </a:r>
            <a:endParaRPr lang="en-US" dirty="0"/>
          </a:p>
        </p:txBody>
      </p:sp>
      <p:pic>
        <p:nvPicPr>
          <p:cNvPr id="3" name="Picture 2"/>
          <p:cNvPicPr>
            <a:picLocks noChangeAspect="1"/>
          </p:cNvPicPr>
          <p:nvPr/>
        </p:nvPicPr>
        <p:blipFill>
          <a:blip r:embed="rId2"/>
          <a:stretch>
            <a:fillRect/>
          </a:stretch>
        </p:blipFill>
        <p:spPr>
          <a:xfrm>
            <a:off x="7498374" y="501162"/>
            <a:ext cx="2857500" cy="1600200"/>
          </a:xfrm>
          <a:prstGeom prst="rect">
            <a:avLst/>
          </a:prstGeom>
        </p:spPr>
      </p:pic>
      <p:pic>
        <p:nvPicPr>
          <p:cNvPr id="4" name="Picture 3"/>
          <p:cNvPicPr>
            <a:picLocks noChangeAspect="1"/>
          </p:cNvPicPr>
          <p:nvPr/>
        </p:nvPicPr>
        <p:blipFill>
          <a:blip r:embed="rId3"/>
          <a:stretch>
            <a:fillRect/>
          </a:stretch>
        </p:blipFill>
        <p:spPr>
          <a:xfrm>
            <a:off x="8279056" y="2533263"/>
            <a:ext cx="3019425" cy="1514475"/>
          </a:xfrm>
          <a:prstGeom prst="rect">
            <a:avLst/>
          </a:prstGeom>
        </p:spPr>
      </p:pic>
      <p:pic>
        <p:nvPicPr>
          <p:cNvPr id="5" name="Picture 4"/>
          <p:cNvPicPr>
            <a:picLocks noChangeAspect="1"/>
          </p:cNvPicPr>
          <p:nvPr/>
        </p:nvPicPr>
        <p:blipFill>
          <a:blip r:embed="rId4"/>
          <a:stretch>
            <a:fillRect/>
          </a:stretch>
        </p:blipFill>
        <p:spPr>
          <a:xfrm>
            <a:off x="7407520" y="4278557"/>
            <a:ext cx="2019300" cy="2257425"/>
          </a:xfrm>
          <a:prstGeom prst="rect">
            <a:avLst/>
          </a:prstGeom>
        </p:spPr>
      </p:pic>
    </p:spTree>
    <p:extLst>
      <p:ext uri="{BB962C8B-B14F-4D97-AF65-F5344CB8AC3E}">
        <p14:creationId xmlns:p14="http://schemas.microsoft.com/office/powerpoint/2010/main" val="133625389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29761" y="612845"/>
            <a:ext cx="6251331" cy="5632311"/>
          </a:xfrm>
          <a:prstGeom prst="rect">
            <a:avLst/>
          </a:prstGeom>
        </p:spPr>
        <p:txBody>
          <a:bodyPr wrap="square">
            <a:spAutoFit/>
          </a:bodyPr>
          <a:lstStyle/>
          <a:p>
            <a:r>
              <a:rPr lang="en-US" dirty="0" smtClean="0"/>
              <a:t>6.</a:t>
            </a:r>
            <a:r>
              <a:rPr lang="en-US" dirty="0" smtClean="0">
                <a:solidFill>
                  <a:srgbClr val="FF0000"/>
                </a:solidFill>
              </a:rPr>
              <a:t> Alleviates Depression Among The Students</a:t>
            </a:r>
          </a:p>
          <a:p>
            <a:r>
              <a:rPr lang="en-US" dirty="0" smtClean="0"/>
              <a:t>As said above, studying religion develops optimism among the students. It makes them look at the brighter side of everything. Studies have shown that students who study religion are less likely to get depressed. Particularly, those teens who study religion do not fall prey to the typical ‘teenage depression’.</a:t>
            </a:r>
          </a:p>
          <a:p>
            <a:endParaRPr lang="en-US" dirty="0" smtClean="0"/>
          </a:p>
          <a:p>
            <a:r>
              <a:rPr lang="en-US" dirty="0" smtClean="0"/>
              <a:t>7. </a:t>
            </a:r>
            <a:r>
              <a:rPr lang="en-US" dirty="0" smtClean="0">
                <a:solidFill>
                  <a:srgbClr val="FF0000"/>
                </a:solidFill>
              </a:rPr>
              <a:t>Students Tend To Recognize Themselves</a:t>
            </a:r>
          </a:p>
          <a:p>
            <a:r>
              <a:rPr lang="en-US" dirty="0" smtClean="0"/>
              <a:t>When a student learns about religion, he/she develops an innate instinct to research the beliefs. Such students are always found asking various questions about the religious facts, about what they believe, about what is being practiced, and so on. Their urge to know more keeps the students wandering around their kith and kin while trying to find out detailed answers to their queries. When they develop such skills in the initial years of their lives, they eventually pass through the self-recognition phase more easily as compared to the others. They have an answer for whatever they practice. Hence, they grow up as useful individuals of the society.</a:t>
            </a:r>
          </a:p>
          <a:p>
            <a:r>
              <a:rPr lang="en-US" dirty="0" smtClean="0"/>
              <a:t> </a:t>
            </a:r>
            <a:endParaRPr lang="en-US" dirty="0"/>
          </a:p>
        </p:txBody>
      </p:sp>
      <p:pic>
        <p:nvPicPr>
          <p:cNvPr id="3" name="Picture 2"/>
          <p:cNvPicPr>
            <a:picLocks noChangeAspect="1"/>
          </p:cNvPicPr>
          <p:nvPr/>
        </p:nvPicPr>
        <p:blipFill>
          <a:blip r:embed="rId2"/>
          <a:stretch>
            <a:fillRect/>
          </a:stretch>
        </p:blipFill>
        <p:spPr>
          <a:xfrm>
            <a:off x="7870581" y="836734"/>
            <a:ext cx="2552700" cy="1790700"/>
          </a:xfrm>
          <a:prstGeom prst="rect">
            <a:avLst/>
          </a:prstGeom>
        </p:spPr>
      </p:pic>
      <p:pic>
        <p:nvPicPr>
          <p:cNvPr id="4" name="Picture 3"/>
          <p:cNvPicPr>
            <a:picLocks noChangeAspect="1"/>
          </p:cNvPicPr>
          <p:nvPr/>
        </p:nvPicPr>
        <p:blipFill>
          <a:blip r:embed="rId3"/>
          <a:stretch>
            <a:fillRect/>
          </a:stretch>
        </p:blipFill>
        <p:spPr>
          <a:xfrm>
            <a:off x="7870581" y="3524982"/>
            <a:ext cx="2466975" cy="1847850"/>
          </a:xfrm>
          <a:prstGeom prst="rect">
            <a:avLst/>
          </a:prstGeom>
        </p:spPr>
      </p:pic>
    </p:spTree>
    <p:extLst>
      <p:ext uri="{BB962C8B-B14F-4D97-AF65-F5344CB8AC3E}">
        <p14:creationId xmlns:p14="http://schemas.microsoft.com/office/powerpoint/2010/main" val="392389792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53916" y="681088"/>
            <a:ext cx="5460023" cy="5355312"/>
          </a:xfrm>
          <a:prstGeom prst="rect">
            <a:avLst/>
          </a:prstGeom>
        </p:spPr>
        <p:txBody>
          <a:bodyPr wrap="square">
            <a:spAutoFit/>
          </a:bodyPr>
          <a:lstStyle/>
          <a:p>
            <a:r>
              <a:rPr lang="en-US" dirty="0" smtClean="0"/>
              <a:t>8. </a:t>
            </a:r>
            <a:r>
              <a:rPr lang="en-US" dirty="0" smtClean="0">
                <a:solidFill>
                  <a:srgbClr val="FF0000"/>
                </a:solidFill>
              </a:rPr>
              <a:t>Develops Tolerant Attitude</a:t>
            </a:r>
          </a:p>
          <a:p>
            <a:r>
              <a:rPr lang="en-US" dirty="0" smtClean="0"/>
              <a:t>Various studies have shown that students who have studied religion as one of their majors in school have more patient behavior. They are open to knowing other’s viewpoints whenever they get involved in any debate. Instead of being enraged, they have a calm personality. They believe in convincing others with positive criticism rather than bullying or negatively pinpointing at issues.</a:t>
            </a:r>
          </a:p>
          <a:p>
            <a:endParaRPr lang="en-GB" dirty="0"/>
          </a:p>
          <a:p>
            <a:endParaRPr lang="en-US" dirty="0" smtClean="0"/>
          </a:p>
          <a:p>
            <a:r>
              <a:rPr lang="en-US" dirty="0" smtClean="0">
                <a:solidFill>
                  <a:srgbClr val="FF0000"/>
                </a:solidFill>
              </a:rPr>
              <a:t>Conclusion:</a:t>
            </a:r>
          </a:p>
          <a:p>
            <a:r>
              <a:rPr lang="en-US" dirty="0" smtClean="0"/>
              <a:t>Although it is unfair to impose religion to the extent of conservative lifestyles,, studying religion in a neutral way has tremendous benefits. So instead of opposing religious curriculum at schools right away, one needs to look at the positive aspects too. Maybe our students turn up to be better individuals of the future due to their religious knowledge.</a:t>
            </a:r>
            <a:endParaRPr lang="en-US" dirty="0"/>
          </a:p>
        </p:txBody>
      </p:sp>
      <p:pic>
        <p:nvPicPr>
          <p:cNvPr id="3" name="Picture 2"/>
          <p:cNvPicPr>
            <a:picLocks noChangeAspect="1"/>
          </p:cNvPicPr>
          <p:nvPr/>
        </p:nvPicPr>
        <p:blipFill>
          <a:blip r:embed="rId2"/>
          <a:stretch>
            <a:fillRect/>
          </a:stretch>
        </p:blipFill>
        <p:spPr>
          <a:xfrm>
            <a:off x="6123108" y="681088"/>
            <a:ext cx="3548430" cy="2600376"/>
          </a:xfrm>
          <a:prstGeom prst="rect">
            <a:avLst/>
          </a:prstGeom>
        </p:spPr>
      </p:pic>
      <p:pic>
        <p:nvPicPr>
          <p:cNvPr id="4" name="Picture 3"/>
          <p:cNvPicPr>
            <a:picLocks noChangeAspect="1"/>
          </p:cNvPicPr>
          <p:nvPr/>
        </p:nvPicPr>
        <p:blipFill>
          <a:blip r:embed="rId3"/>
          <a:stretch>
            <a:fillRect/>
          </a:stretch>
        </p:blipFill>
        <p:spPr>
          <a:xfrm>
            <a:off x="7506430" y="3683611"/>
            <a:ext cx="4065329" cy="2646851"/>
          </a:xfrm>
          <a:prstGeom prst="rect">
            <a:avLst/>
          </a:prstGeom>
        </p:spPr>
      </p:pic>
    </p:spTree>
    <p:extLst>
      <p:ext uri="{BB962C8B-B14F-4D97-AF65-F5344CB8AC3E}">
        <p14:creationId xmlns:p14="http://schemas.microsoft.com/office/powerpoint/2010/main" val="369046164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411</TotalTime>
  <Words>4009</Words>
  <Application>Microsoft Office PowerPoint</Application>
  <PresentationFormat>Widescreen</PresentationFormat>
  <Paragraphs>259</Paragraphs>
  <Slides>24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24</vt:i4>
      </vt:variant>
    </vt:vector>
  </HeadingPairs>
  <TitlesOfParts>
    <vt:vector size="29" baseType="lpstr">
      <vt:lpstr>Arial</vt:lpstr>
      <vt:lpstr>Calibri</vt:lpstr>
      <vt:lpstr>Calibri Light</vt:lpstr>
      <vt:lpstr>Comic Sans MS</vt:lpstr>
      <vt:lpstr>Office Theme</vt:lpstr>
      <vt:lpstr>Why do we teach   Religious Education and Worldviews in school?</vt:lpstr>
      <vt:lpstr>RE and Worldviews is a statutory subject taught in all funded LEA mainstream schools.  Additionally  RE is compulsory at GCSE …..  So why is this?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Winyates Primary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Why teach Religious Education in school</dc:title>
  <dc:creator>ccadwallader</dc:creator>
  <cp:lastModifiedBy>ccadwallader</cp:lastModifiedBy>
  <cp:revision>29</cp:revision>
  <dcterms:created xsi:type="dcterms:W3CDTF">2022-04-05T13:21:35Z</dcterms:created>
  <dcterms:modified xsi:type="dcterms:W3CDTF">2024-02-13T17:26:17Z</dcterms:modified>
</cp:coreProperties>
</file>